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00" r:id="rId3"/>
    <p:sldId id="307" r:id="rId4"/>
    <p:sldId id="322" r:id="rId5"/>
    <p:sldId id="323" r:id="rId6"/>
    <p:sldId id="324" r:id="rId7"/>
    <p:sldId id="325" r:id="rId8"/>
    <p:sldId id="326" r:id="rId9"/>
    <p:sldId id="327" r:id="rId10"/>
    <p:sldId id="328" r:id="rId11"/>
    <p:sldId id="329" r:id="rId12"/>
    <p:sldId id="330" r:id="rId13"/>
    <p:sldId id="331" r:id="rId14"/>
    <p:sldId id="313" r:id="rId15"/>
    <p:sldId id="321" r:id="rId16"/>
    <p:sldId id="314" r:id="rId17"/>
    <p:sldId id="316" r:id="rId18"/>
    <p:sldId id="285"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9DDB"/>
    <a:srgbClr val="2230B4"/>
    <a:srgbClr val="335FAF"/>
    <a:srgbClr val="082DE6"/>
    <a:srgbClr val="0000EE"/>
    <a:srgbClr val="0000B8"/>
    <a:srgbClr val="4D4D4D"/>
    <a:srgbClr val="D9AB79"/>
    <a:srgbClr val="CF9D39"/>
    <a:srgbClr val="DEBC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6115" autoAdjust="0"/>
  </p:normalViewPr>
  <p:slideViewPr>
    <p:cSldViewPr>
      <p:cViewPr varScale="1">
        <p:scale>
          <a:sx n="157" d="100"/>
          <a:sy n="157" d="100"/>
        </p:scale>
        <p:origin x="-294"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79B4B2-4F47-4105-B0EA-941C993AB28E}" type="datetimeFigureOut">
              <a:rPr lang="en-US" smtClean="0"/>
              <a:pPr/>
              <a:t>10/9/2019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9B885D-8F19-47EF-A18E-938AE34A9559}" type="slidenum">
              <a:rPr lang="en-US" smtClean="0"/>
              <a:pPr/>
              <a:t>‹#›</a:t>
            </a:fld>
            <a:endParaRPr lang="en-US"/>
          </a:p>
        </p:txBody>
      </p:sp>
    </p:spTree>
    <p:extLst>
      <p:ext uri="{BB962C8B-B14F-4D97-AF65-F5344CB8AC3E}">
        <p14:creationId xmlns:p14="http://schemas.microsoft.com/office/powerpoint/2010/main" val="920768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54675-6E89-4148-BA67-A81752BF9595}" type="datetimeFigureOut">
              <a:rPr lang="en-US" smtClean="0"/>
              <a:t>10/9/2019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55452-F5D2-419D-A3B6-77BFABCD818A}" type="slidenum">
              <a:rPr lang="en-US" smtClean="0"/>
              <a:t>‹#›</a:t>
            </a:fld>
            <a:endParaRPr lang="en-US"/>
          </a:p>
        </p:txBody>
      </p:sp>
    </p:spTree>
    <p:extLst>
      <p:ext uri="{BB962C8B-B14F-4D97-AF65-F5344CB8AC3E}">
        <p14:creationId xmlns:p14="http://schemas.microsoft.com/office/powerpoint/2010/main" val="433818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Make sure they understand,</a:t>
            </a:r>
            <a:r>
              <a:rPr lang="en-US" baseline="0" dirty="0" smtClean="0"/>
              <a:t> </a:t>
            </a:r>
            <a:r>
              <a:rPr lang="en-US" baseline="0" smtClean="0"/>
              <a:t>give examples</a:t>
            </a:r>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55452-F5D2-419D-A3B6-77BFABCD818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2AE4F-827C-4F45-9133-61EEBFAFDA57}"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AE4F-827C-4F45-9133-61EEBFAFDA57}"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AE4F-827C-4F45-9133-61EEBFAFDA57}"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AE4F-827C-4F45-9133-61EEBFAFDA57}"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2AE4F-827C-4F45-9133-61EEBFAFDA57}"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2AE4F-827C-4F45-9133-61EEBFAFDA57}"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2AE4F-827C-4F45-9133-61EEBFAFDA57}" type="datetimeFigureOut">
              <a:rPr lang="en-US" smtClean="0"/>
              <a:pPr/>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2AE4F-827C-4F45-9133-61EEBFAFDA57}"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2AE4F-827C-4F45-9133-61EEBFAFDA57}"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2AE4F-827C-4F45-9133-61EEBFAFDA57}"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2AE4F-827C-4F45-9133-61EEBFAFDA57}"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729CD-D21E-4758-8A7C-A94EC783D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B9DDB"/>
            </a:gs>
            <a:gs pos="50000">
              <a:srgbClr val="335FAF"/>
            </a:gs>
            <a:gs pos="100000">
              <a:srgbClr val="2230B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72AE4F-827C-4F45-9133-61EEBFAFDA57}" type="datetimeFigureOut">
              <a:rPr lang="en-US" smtClean="0"/>
              <a:pPr/>
              <a:t>10/9/2019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78729CD-D21E-4758-8A7C-A94EC783D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0"/>
            <a:ext cx="7772400" cy="1102519"/>
          </a:xfrm>
        </p:spPr>
        <p:txBody>
          <a:bodyPr>
            <a:normAutofit/>
          </a:bodyPr>
          <a:lstStyle/>
          <a:p>
            <a:r>
              <a:rPr lang="en-US" sz="5400" b="1" dirty="0" smtClean="0">
                <a:ln w="6350">
                  <a:solidFill>
                    <a:schemeClr val="tx1"/>
                  </a:solidFill>
                </a:ln>
                <a:solidFill>
                  <a:schemeClr val="bg1"/>
                </a:solidFill>
              </a:rPr>
              <a:t>Starting the Relationship</a:t>
            </a:r>
            <a:endParaRPr lang="en-US" sz="5400" b="1" dirty="0">
              <a:ln w="6350">
                <a:solidFill>
                  <a:schemeClr val="tx1"/>
                </a:solidFill>
              </a:ln>
              <a:solidFill>
                <a:schemeClr val="bg1"/>
              </a:solidFill>
            </a:endParaRPr>
          </a:p>
        </p:txBody>
      </p:sp>
      <p:pic>
        <p:nvPicPr>
          <p:cNvPr id="4" name="Picture 3"/>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2362200" y="3014816"/>
            <a:ext cx="4724400" cy="15430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Starting the Relationship</a:t>
            </a:r>
            <a:endParaRPr lang="en-US" sz="4800" b="1" i="1" dirty="0" smtClean="0">
              <a:solidFill>
                <a:schemeClr val="bg1">
                  <a:lumMod val="95000"/>
                </a:schemeClr>
              </a:solidFill>
            </a:endParaRPr>
          </a:p>
          <a:p>
            <a:pPr algn="ctr"/>
            <a:r>
              <a:rPr lang="en-US" sz="3200" b="1" i="1" dirty="0" smtClean="0">
                <a:solidFill>
                  <a:schemeClr val="bg1">
                    <a:lumMod val="95000"/>
                  </a:schemeClr>
                </a:solidFill>
              </a:rPr>
              <a:t>Who starts the relationship?</a:t>
            </a:r>
          </a:p>
          <a:p>
            <a:pPr algn="ctr"/>
            <a:endParaRPr lang="en-US" sz="2000" b="1" i="1" dirty="0" smtClean="0">
              <a:solidFill>
                <a:schemeClr val="bg1">
                  <a:lumMod val="95000"/>
                </a:schemeClr>
              </a:solidFill>
            </a:endParaRPr>
          </a:p>
        </p:txBody>
      </p:sp>
      <p:sp>
        <p:nvSpPr>
          <p:cNvPr id="3" name="TextBox 2"/>
          <p:cNvSpPr txBox="1"/>
          <p:nvPr/>
        </p:nvSpPr>
        <p:spPr>
          <a:xfrm>
            <a:off x="555604" y="1796861"/>
            <a:ext cx="8153400" cy="2908489"/>
          </a:xfrm>
          <a:prstGeom prst="rect">
            <a:avLst/>
          </a:prstGeom>
          <a:noFill/>
        </p:spPr>
        <p:txBody>
          <a:bodyPr wrap="square" rtlCol="0">
            <a:spAutoFit/>
          </a:bodyPr>
          <a:lstStyle/>
          <a:p>
            <a:pPr algn="ctr">
              <a:spcAft>
                <a:spcPts val="1800"/>
              </a:spcAft>
            </a:pPr>
            <a:r>
              <a:rPr lang="en-US" sz="2800" b="1" dirty="0">
                <a:solidFill>
                  <a:schemeClr val="bg1"/>
                </a:solidFill>
                <a:latin typeface="Segoe UI" panose="020B0502040204020203" pitchFamily="34" charset="0"/>
                <a:ea typeface="Segoe UI" panose="020B0502040204020203" pitchFamily="34" charset="0"/>
                <a:cs typeface="Segoe UI" panose="020B0502040204020203" pitchFamily="34" charset="0"/>
              </a:rPr>
              <a:t>For he </a:t>
            </a: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[God] says </a:t>
            </a:r>
            <a:r>
              <a:rPr lang="en-US" sz="2800" b="1" dirty="0">
                <a:solidFill>
                  <a:schemeClr val="bg1"/>
                </a:solidFill>
                <a:latin typeface="Segoe UI" panose="020B0502040204020203" pitchFamily="34" charset="0"/>
                <a:ea typeface="Segoe UI" panose="020B0502040204020203" pitchFamily="34" charset="0"/>
                <a:cs typeface="Segoe UI" panose="020B0502040204020203" pitchFamily="34" charset="0"/>
              </a:rPr>
              <a:t>to Moses, “I will have mercy on whom I have mercy, and I will have compassion on whom I have compassion.” </a:t>
            </a:r>
            <a:r>
              <a:rPr lang="en-US" sz="2800" b="1" baseline="30000" dirty="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2800" b="1" baseline="30000" dirty="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So </a:t>
            </a:r>
            <a:r>
              <a:rPr lang="en-US" sz="2800" b="1" dirty="0">
                <a:solidFill>
                  <a:schemeClr val="bg1"/>
                </a:solidFill>
                <a:latin typeface="Segoe UI" panose="020B0502040204020203" pitchFamily="34" charset="0"/>
                <a:ea typeface="Segoe UI" panose="020B0502040204020203" pitchFamily="34" charset="0"/>
                <a:cs typeface="Segoe UI" panose="020B0502040204020203" pitchFamily="34" charset="0"/>
              </a:rPr>
              <a:t>then it depends not on human will or exertion, but on God, who has mercy</a:t>
            </a: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t>
            </a:r>
          </a:p>
          <a:p>
            <a:pPr algn="ctr">
              <a:spcAft>
                <a:spcPts val="1800"/>
              </a:spcAft>
            </a:pPr>
            <a:r>
              <a:rPr lang="en-US" sz="28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Romans 9:15-16</a:t>
            </a:r>
            <a:endParaRPr lang="en-US" sz="28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2218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Starting the Relationship</a:t>
            </a:r>
            <a:endParaRPr lang="en-US" sz="4800" b="1" i="1" dirty="0" smtClean="0">
              <a:solidFill>
                <a:schemeClr val="bg1">
                  <a:lumMod val="95000"/>
                </a:schemeClr>
              </a:solidFill>
            </a:endParaRPr>
          </a:p>
          <a:p>
            <a:pPr algn="ctr"/>
            <a:r>
              <a:rPr lang="en-US" sz="3200" b="1" i="1" dirty="0" smtClean="0">
                <a:solidFill>
                  <a:schemeClr val="bg1">
                    <a:lumMod val="95000"/>
                  </a:schemeClr>
                </a:solidFill>
              </a:rPr>
              <a:t>How did Jesus start the relationship?</a:t>
            </a:r>
          </a:p>
          <a:p>
            <a:pPr algn="ctr"/>
            <a:endParaRPr lang="en-US" sz="2000" b="1" i="1" dirty="0" smtClean="0">
              <a:solidFill>
                <a:schemeClr val="bg1">
                  <a:lumMod val="95000"/>
                </a:schemeClr>
              </a:solidFill>
            </a:endParaRPr>
          </a:p>
        </p:txBody>
      </p:sp>
      <p:sp>
        <p:nvSpPr>
          <p:cNvPr id="3" name="TextBox 2"/>
          <p:cNvSpPr txBox="1"/>
          <p:nvPr/>
        </p:nvSpPr>
        <p:spPr>
          <a:xfrm>
            <a:off x="533400" y="1885950"/>
            <a:ext cx="8153400" cy="2785378"/>
          </a:xfrm>
          <a:prstGeom prst="rect">
            <a:avLst/>
          </a:prstGeom>
          <a:noFill/>
        </p:spPr>
        <p:txBody>
          <a:bodyPr wrap="square" rtlCol="0">
            <a:spAutoFit/>
          </a:bodyPr>
          <a:lstStyle/>
          <a:p>
            <a:pPr algn="ctr">
              <a:spcAft>
                <a:spcPts val="1800"/>
              </a:spcAft>
            </a:pP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For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in Christ Jesus you are all sons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of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God, through faith.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For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as many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of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you as were baptized into Christ have put on Christ</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t>
            </a: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Galatians 3:26-27</a:t>
            </a:r>
            <a:endPar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79733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Starting the Relationship</a:t>
            </a:r>
            <a:endParaRPr lang="en-US" sz="4800" b="1" i="1" dirty="0" smtClean="0">
              <a:solidFill>
                <a:schemeClr val="bg1">
                  <a:lumMod val="95000"/>
                </a:schemeClr>
              </a:solidFill>
            </a:endParaRPr>
          </a:p>
          <a:p>
            <a:pPr algn="ctr"/>
            <a:r>
              <a:rPr lang="en-US" sz="3200" b="1" i="1" dirty="0" smtClean="0">
                <a:solidFill>
                  <a:schemeClr val="bg1">
                    <a:lumMod val="95000"/>
                  </a:schemeClr>
                </a:solidFill>
              </a:rPr>
              <a:t>How did Jesus start the relationship?</a:t>
            </a:r>
          </a:p>
          <a:p>
            <a:pPr algn="ctr"/>
            <a:endParaRPr lang="en-US" sz="2000" b="1" i="1" dirty="0" smtClean="0">
              <a:solidFill>
                <a:schemeClr val="bg1">
                  <a:lumMod val="95000"/>
                </a:schemeClr>
              </a:solidFill>
            </a:endParaRPr>
          </a:p>
        </p:txBody>
      </p:sp>
      <p:sp>
        <p:nvSpPr>
          <p:cNvPr id="3" name="TextBox 2"/>
          <p:cNvSpPr txBox="1"/>
          <p:nvPr/>
        </p:nvSpPr>
        <p:spPr>
          <a:xfrm>
            <a:off x="533400" y="2114550"/>
            <a:ext cx="8153400" cy="2292935"/>
          </a:xfrm>
          <a:prstGeom prst="rect">
            <a:avLst/>
          </a:prstGeom>
          <a:noFill/>
        </p:spPr>
        <p:txBody>
          <a:bodyPr wrap="square" rtlCol="0">
            <a:spAutoFit/>
          </a:bodyPr>
          <a:lstStyle/>
          <a:p>
            <a:pPr algn="ctr">
              <a:spcAft>
                <a:spcPts val="1800"/>
              </a:spcAft>
            </a:pP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So</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 faith comes from hearing,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and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hearing through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the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word of Christ</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t>
            </a: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Galatians 3:26-27</a:t>
            </a:r>
            <a:endPar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055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604" y="1581150"/>
            <a:ext cx="8153400" cy="2123658"/>
          </a:xfrm>
          <a:prstGeom prst="rect">
            <a:avLst/>
          </a:prstGeom>
          <a:noFill/>
        </p:spPr>
        <p:txBody>
          <a:bodyPr wrap="square" rtlCol="0">
            <a:spAutoFit/>
          </a:bodyPr>
          <a:lstStyle/>
          <a:p>
            <a:pPr algn="ctr">
              <a:spcAft>
                <a:spcPts val="1800"/>
              </a:spcAft>
            </a:pPr>
            <a:r>
              <a:rPr lang="en-US" sz="4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Who started your relationship with Jesus?  How was it started?</a:t>
            </a:r>
            <a:endParaRPr lang="en-US" sz="44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760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228600"/>
            <a:ext cx="8305800" cy="4493538"/>
          </a:xfrm>
          <a:prstGeom prst="rect">
            <a:avLst/>
          </a:prstGeom>
          <a:noFill/>
        </p:spPr>
        <p:txBody>
          <a:bodyPr wrap="square" rtlCol="0">
            <a:spAutoFit/>
          </a:bodyPr>
          <a:lstStyle/>
          <a:p>
            <a:pPr algn="ctr"/>
            <a:r>
              <a:rPr lang="en-US" sz="5400" b="1" i="1" dirty="0" smtClean="0">
                <a:solidFill>
                  <a:schemeClr val="bg1">
                    <a:lumMod val="95000"/>
                  </a:schemeClr>
                </a:solidFill>
              </a:rPr>
              <a:t>What is Baptism?</a:t>
            </a:r>
          </a:p>
          <a:p>
            <a:pPr algn="ctr"/>
            <a:endParaRPr lang="en-US" sz="1200" b="1" i="1" dirty="0" smtClean="0">
              <a:solidFill>
                <a:schemeClr val="bg1">
                  <a:lumMod val="95000"/>
                </a:schemeClr>
              </a:solidFill>
            </a:endParaRPr>
          </a:p>
          <a:p>
            <a:r>
              <a:rPr lang="en-US" sz="4400" b="1" dirty="0" smtClean="0">
                <a:solidFill>
                  <a:schemeClr val="bg1">
                    <a:lumMod val="95000"/>
                  </a:schemeClr>
                </a:solidFill>
              </a:rPr>
              <a:t>Read Titus 3:5-7</a:t>
            </a:r>
          </a:p>
          <a:p>
            <a:pPr marL="685800" indent="-685800">
              <a:buFont typeface="Arial" panose="020B0604020202020204" pitchFamily="34" charset="0"/>
              <a:buChar char="•"/>
            </a:pPr>
            <a:r>
              <a:rPr lang="en-US" sz="4400" b="1" dirty="0" smtClean="0">
                <a:solidFill>
                  <a:schemeClr val="bg1">
                    <a:lumMod val="95000"/>
                  </a:schemeClr>
                </a:solidFill>
              </a:rPr>
              <a:t>A saving act</a:t>
            </a:r>
          </a:p>
          <a:p>
            <a:pPr marL="685800" indent="-685800">
              <a:buFont typeface="Arial" panose="020B0604020202020204" pitchFamily="34" charset="0"/>
              <a:buChar char="•"/>
            </a:pPr>
            <a:r>
              <a:rPr lang="en-US" sz="4400" b="1" dirty="0" smtClean="0">
                <a:solidFill>
                  <a:schemeClr val="bg1">
                    <a:lumMod val="95000"/>
                  </a:schemeClr>
                </a:solidFill>
              </a:rPr>
              <a:t>Done by God</a:t>
            </a:r>
          </a:p>
          <a:p>
            <a:pPr marL="685800" indent="-685800">
              <a:buFont typeface="Arial" panose="020B0604020202020204" pitchFamily="34" charset="0"/>
              <a:buChar char="•"/>
            </a:pPr>
            <a:r>
              <a:rPr lang="en-US" sz="4400" b="1" dirty="0" smtClean="0">
                <a:solidFill>
                  <a:schemeClr val="bg1">
                    <a:lumMod val="95000"/>
                  </a:schemeClr>
                </a:solidFill>
              </a:rPr>
              <a:t>New Birth</a:t>
            </a:r>
          </a:p>
          <a:p>
            <a:pPr marL="685800" indent="-685800">
              <a:buFont typeface="Arial" panose="020B0604020202020204" pitchFamily="34" charset="0"/>
              <a:buChar char="•"/>
            </a:pPr>
            <a:r>
              <a:rPr lang="en-US" sz="4400" b="1" dirty="0" smtClean="0">
                <a:solidFill>
                  <a:schemeClr val="bg1">
                    <a:lumMod val="95000"/>
                  </a:schemeClr>
                </a:solidFill>
              </a:rPr>
              <a:t>Gives </a:t>
            </a:r>
            <a:r>
              <a:rPr lang="en-US" sz="4400" b="1" dirty="0" smtClean="0">
                <a:solidFill>
                  <a:schemeClr val="bg1">
                    <a:lumMod val="95000"/>
                  </a:schemeClr>
                </a:solidFill>
              </a:rPr>
              <a:t>us hope of eternal life</a:t>
            </a:r>
          </a:p>
        </p:txBody>
      </p:sp>
    </p:spTree>
    <p:extLst>
      <p:ext uri="{BB962C8B-B14F-4D97-AF65-F5344CB8AC3E}">
        <p14:creationId xmlns:p14="http://schemas.microsoft.com/office/powerpoint/2010/main" val="213273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228600"/>
            <a:ext cx="8305800" cy="4493538"/>
          </a:xfrm>
          <a:prstGeom prst="rect">
            <a:avLst/>
          </a:prstGeom>
          <a:noFill/>
        </p:spPr>
        <p:txBody>
          <a:bodyPr wrap="square" rtlCol="0">
            <a:spAutoFit/>
          </a:bodyPr>
          <a:lstStyle/>
          <a:p>
            <a:pPr algn="ctr"/>
            <a:r>
              <a:rPr lang="en-US" sz="5400" b="1" i="1" dirty="0" smtClean="0">
                <a:solidFill>
                  <a:schemeClr val="bg1">
                    <a:lumMod val="95000"/>
                  </a:schemeClr>
                </a:solidFill>
              </a:rPr>
              <a:t>What is Baptism?</a:t>
            </a:r>
          </a:p>
          <a:p>
            <a:pPr algn="ctr"/>
            <a:endParaRPr lang="en-US" sz="1200" b="1" i="1" dirty="0" smtClean="0">
              <a:solidFill>
                <a:schemeClr val="bg1">
                  <a:lumMod val="95000"/>
                </a:schemeClr>
              </a:solidFill>
            </a:endParaRPr>
          </a:p>
          <a:p>
            <a:r>
              <a:rPr lang="en-US" sz="4400" b="1" dirty="0" smtClean="0">
                <a:solidFill>
                  <a:schemeClr val="bg1">
                    <a:lumMod val="95000"/>
                  </a:schemeClr>
                </a:solidFill>
              </a:rPr>
              <a:t>Read Roman 6:1-11</a:t>
            </a:r>
          </a:p>
          <a:p>
            <a:pPr marL="685800" indent="-685800">
              <a:buFont typeface="Arial" panose="020B0604020202020204" pitchFamily="34" charset="0"/>
              <a:buChar char="•"/>
            </a:pPr>
            <a:r>
              <a:rPr lang="en-US" sz="4400" b="1" dirty="0" smtClean="0">
                <a:solidFill>
                  <a:schemeClr val="bg1">
                    <a:lumMod val="95000"/>
                  </a:schemeClr>
                </a:solidFill>
              </a:rPr>
              <a:t>Dying to Sin</a:t>
            </a:r>
          </a:p>
          <a:p>
            <a:pPr marL="685800" indent="-685800">
              <a:buFont typeface="Arial" panose="020B0604020202020204" pitchFamily="34" charset="0"/>
              <a:buChar char="•"/>
            </a:pPr>
            <a:r>
              <a:rPr lang="en-US" sz="4400" b="1" dirty="0" smtClean="0">
                <a:solidFill>
                  <a:schemeClr val="bg1">
                    <a:lumMod val="95000"/>
                  </a:schemeClr>
                </a:solidFill>
              </a:rPr>
              <a:t>Rising with Christ</a:t>
            </a:r>
          </a:p>
          <a:p>
            <a:pPr marL="685800" indent="-685800">
              <a:buFont typeface="Arial" panose="020B0604020202020204" pitchFamily="34" charset="0"/>
              <a:buChar char="•"/>
            </a:pPr>
            <a:r>
              <a:rPr lang="en-US" sz="4400" b="1" dirty="0" smtClean="0">
                <a:solidFill>
                  <a:schemeClr val="bg1">
                    <a:lumMod val="95000"/>
                  </a:schemeClr>
                </a:solidFill>
              </a:rPr>
              <a:t>Given New Life</a:t>
            </a:r>
          </a:p>
          <a:p>
            <a:pPr marL="685800" indent="-685800">
              <a:buFont typeface="Arial" panose="020B0604020202020204" pitchFamily="34" charset="0"/>
              <a:buChar char="•"/>
            </a:pPr>
            <a:r>
              <a:rPr lang="en-US" sz="4400" b="1" dirty="0" smtClean="0">
                <a:solidFill>
                  <a:schemeClr val="bg1">
                    <a:lumMod val="95000"/>
                  </a:schemeClr>
                </a:solidFill>
              </a:rPr>
              <a:t>All God’s Work!!!</a:t>
            </a:r>
          </a:p>
        </p:txBody>
      </p:sp>
    </p:spTree>
    <p:extLst>
      <p:ext uri="{BB962C8B-B14F-4D97-AF65-F5344CB8AC3E}">
        <p14:creationId xmlns:p14="http://schemas.microsoft.com/office/powerpoint/2010/main" val="205633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285750"/>
            <a:ext cx="4833256" cy="1446550"/>
          </a:xfrm>
          <a:prstGeom prst="rect">
            <a:avLst/>
          </a:prstGeom>
          <a:noFill/>
        </p:spPr>
        <p:txBody>
          <a:bodyPr wrap="square" rtlCol="0">
            <a:spAutoFit/>
          </a:bodyPr>
          <a:lstStyle/>
          <a:p>
            <a:pPr algn="ctr"/>
            <a:r>
              <a:rPr lang="en-US" sz="4400" b="1" i="1" dirty="0" smtClean="0">
                <a:solidFill>
                  <a:schemeClr val="bg1">
                    <a:lumMod val="95000"/>
                  </a:schemeClr>
                </a:solidFill>
              </a:rPr>
              <a:t>One View of Baptism</a:t>
            </a:r>
          </a:p>
        </p:txBody>
      </p:sp>
      <p:sp>
        <p:nvSpPr>
          <p:cNvPr id="3" name="TextBox 2"/>
          <p:cNvSpPr txBox="1"/>
          <p:nvPr/>
        </p:nvSpPr>
        <p:spPr>
          <a:xfrm>
            <a:off x="304801" y="400050"/>
            <a:ext cx="4005943" cy="830997"/>
          </a:xfrm>
          <a:prstGeom prst="rect">
            <a:avLst/>
          </a:prstGeom>
          <a:noFill/>
        </p:spPr>
        <p:txBody>
          <a:bodyPr wrap="square" rtlCol="0">
            <a:spAutoFit/>
          </a:bodyPr>
          <a:lstStyle/>
          <a:p>
            <a:pPr algn="ctr"/>
            <a:r>
              <a:rPr lang="en-US" sz="4800" b="1" i="1" dirty="0" smtClean="0">
                <a:solidFill>
                  <a:schemeClr val="bg1">
                    <a:lumMod val="95000"/>
                  </a:schemeClr>
                </a:solidFill>
              </a:rPr>
              <a:t>God</a:t>
            </a:r>
          </a:p>
        </p:txBody>
      </p:sp>
      <p:sp>
        <p:nvSpPr>
          <p:cNvPr id="4" name="TextBox 3"/>
          <p:cNvSpPr txBox="1"/>
          <p:nvPr/>
        </p:nvSpPr>
        <p:spPr>
          <a:xfrm>
            <a:off x="337458" y="3886200"/>
            <a:ext cx="4005943" cy="830997"/>
          </a:xfrm>
          <a:prstGeom prst="rect">
            <a:avLst/>
          </a:prstGeom>
          <a:noFill/>
        </p:spPr>
        <p:txBody>
          <a:bodyPr wrap="square" rtlCol="0">
            <a:spAutoFit/>
          </a:bodyPr>
          <a:lstStyle/>
          <a:p>
            <a:pPr algn="ctr"/>
            <a:r>
              <a:rPr lang="en-US" sz="4800" b="1" i="1" dirty="0" smtClean="0">
                <a:solidFill>
                  <a:schemeClr val="bg1">
                    <a:lumMod val="95000"/>
                  </a:schemeClr>
                </a:solidFill>
              </a:rPr>
              <a:t>Man</a:t>
            </a:r>
          </a:p>
        </p:txBody>
      </p:sp>
      <p:cxnSp>
        <p:nvCxnSpPr>
          <p:cNvPr id="5" name="Straight Arrow Connector 4"/>
          <p:cNvCxnSpPr>
            <a:endCxn id="3" idx="2"/>
          </p:cNvCxnSpPr>
          <p:nvPr/>
        </p:nvCxnSpPr>
        <p:spPr>
          <a:xfrm flipV="1">
            <a:off x="2307772" y="1231047"/>
            <a:ext cx="1" cy="2540857"/>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81401" y="1657350"/>
            <a:ext cx="5116285" cy="3170099"/>
          </a:xfrm>
          <a:prstGeom prst="rect">
            <a:avLst/>
          </a:prstGeom>
          <a:noFill/>
        </p:spPr>
        <p:txBody>
          <a:bodyPr wrap="square" rtlCol="0">
            <a:spAutoFit/>
          </a:bodyPr>
          <a:lstStyle/>
          <a:p>
            <a:pPr marL="457200" indent="-457200">
              <a:spcAft>
                <a:spcPts val="1200"/>
              </a:spcAft>
              <a:buFont typeface="Arial" pitchFamily="34" charset="0"/>
              <a:buChar char="•"/>
            </a:pPr>
            <a:r>
              <a:rPr lang="en-US" sz="3600" b="1" dirty="0" smtClean="0">
                <a:solidFill>
                  <a:schemeClr val="bg1">
                    <a:lumMod val="95000"/>
                  </a:schemeClr>
                </a:solidFill>
              </a:rPr>
              <a:t>Baptism is our response to God</a:t>
            </a:r>
          </a:p>
          <a:p>
            <a:pPr marL="457200" indent="-457200">
              <a:spcAft>
                <a:spcPts val="1200"/>
              </a:spcAft>
              <a:buFont typeface="Arial" pitchFamily="34" charset="0"/>
              <a:buChar char="•"/>
            </a:pPr>
            <a:r>
              <a:rPr lang="en-US" sz="3600" b="1" dirty="0" smtClean="0">
                <a:solidFill>
                  <a:schemeClr val="bg1">
                    <a:lumMod val="95000"/>
                  </a:schemeClr>
                </a:solidFill>
              </a:rPr>
              <a:t>Makes baptism dependent on us</a:t>
            </a:r>
          </a:p>
          <a:p>
            <a:pPr marL="457200" indent="-457200">
              <a:spcAft>
                <a:spcPts val="1200"/>
              </a:spcAft>
              <a:buFont typeface="Arial" pitchFamily="34" charset="0"/>
              <a:buChar char="•"/>
            </a:pPr>
            <a:r>
              <a:rPr lang="en-US" sz="3600" b="1" dirty="0" smtClean="0">
                <a:solidFill>
                  <a:schemeClr val="bg1">
                    <a:lumMod val="95000"/>
                  </a:schemeClr>
                </a:solidFill>
              </a:rPr>
              <a:t>Not Biblical!!!</a:t>
            </a:r>
          </a:p>
        </p:txBody>
      </p:sp>
      <p:sp>
        <p:nvSpPr>
          <p:cNvPr id="6" name="&quot;No&quot; Symbol 5"/>
          <p:cNvSpPr/>
          <p:nvPr/>
        </p:nvSpPr>
        <p:spPr>
          <a:xfrm>
            <a:off x="1959428" y="742950"/>
            <a:ext cx="4343400" cy="388620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22023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285750"/>
            <a:ext cx="4833256" cy="1446550"/>
          </a:xfrm>
          <a:prstGeom prst="rect">
            <a:avLst/>
          </a:prstGeom>
          <a:noFill/>
        </p:spPr>
        <p:txBody>
          <a:bodyPr wrap="square" rtlCol="0">
            <a:spAutoFit/>
          </a:bodyPr>
          <a:lstStyle/>
          <a:p>
            <a:pPr algn="ctr"/>
            <a:r>
              <a:rPr lang="en-US" sz="4400" b="1" i="1" dirty="0" smtClean="0">
                <a:solidFill>
                  <a:schemeClr val="bg1">
                    <a:lumMod val="95000"/>
                  </a:schemeClr>
                </a:solidFill>
              </a:rPr>
              <a:t>Our View of Baptism</a:t>
            </a:r>
          </a:p>
        </p:txBody>
      </p:sp>
      <p:sp>
        <p:nvSpPr>
          <p:cNvPr id="3" name="TextBox 2"/>
          <p:cNvSpPr txBox="1"/>
          <p:nvPr/>
        </p:nvSpPr>
        <p:spPr>
          <a:xfrm>
            <a:off x="304801" y="400050"/>
            <a:ext cx="4005943" cy="830997"/>
          </a:xfrm>
          <a:prstGeom prst="rect">
            <a:avLst/>
          </a:prstGeom>
          <a:noFill/>
        </p:spPr>
        <p:txBody>
          <a:bodyPr wrap="square" rtlCol="0">
            <a:spAutoFit/>
          </a:bodyPr>
          <a:lstStyle/>
          <a:p>
            <a:pPr algn="ctr"/>
            <a:r>
              <a:rPr lang="en-US" sz="4800" b="1" i="1" dirty="0" smtClean="0">
                <a:solidFill>
                  <a:schemeClr val="bg1">
                    <a:lumMod val="95000"/>
                  </a:schemeClr>
                </a:solidFill>
              </a:rPr>
              <a:t>God</a:t>
            </a:r>
          </a:p>
        </p:txBody>
      </p:sp>
      <p:sp>
        <p:nvSpPr>
          <p:cNvPr id="4" name="TextBox 3"/>
          <p:cNvSpPr txBox="1"/>
          <p:nvPr/>
        </p:nvSpPr>
        <p:spPr>
          <a:xfrm>
            <a:off x="337458" y="3886200"/>
            <a:ext cx="4005943" cy="830997"/>
          </a:xfrm>
          <a:prstGeom prst="rect">
            <a:avLst/>
          </a:prstGeom>
          <a:noFill/>
        </p:spPr>
        <p:txBody>
          <a:bodyPr wrap="square" rtlCol="0">
            <a:spAutoFit/>
          </a:bodyPr>
          <a:lstStyle/>
          <a:p>
            <a:pPr algn="ctr"/>
            <a:r>
              <a:rPr lang="en-US" sz="4800" b="1" i="1" dirty="0" smtClean="0">
                <a:solidFill>
                  <a:schemeClr val="bg1">
                    <a:lumMod val="95000"/>
                  </a:schemeClr>
                </a:solidFill>
              </a:rPr>
              <a:t>Man</a:t>
            </a:r>
          </a:p>
        </p:txBody>
      </p:sp>
      <p:cxnSp>
        <p:nvCxnSpPr>
          <p:cNvPr id="5" name="Straight Arrow Connector 4"/>
          <p:cNvCxnSpPr/>
          <p:nvPr/>
        </p:nvCxnSpPr>
        <p:spPr>
          <a:xfrm flipH="1">
            <a:off x="2307771" y="1085850"/>
            <a:ext cx="32658" cy="291465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81401" y="1657350"/>
            <a:ext cx="5116285" cy="3170099"/>
          </a:xfrm>
          <a:prstGeom prst="rect">
            <a:avLst/>
          </a:prstGeom>
          <a:noFill/>
        </p:spPr>
        <p:txBody>
          <a:bodyPr wrap="square" rtlCol="0">
            <a:spAutoFit/>
          </a:bodyPr>
          <a:lstStyle/>
          <a:p>
            <a:pPr marL="457200" indent="-457200">
              <a:spcAft>
                <a:spcPts val="1200"/>
              </a:spcAft>
              <a:buFont typeface="Arial" pitchFamily="34" charset="0"/>
              <a:buChar char="•"/>
            </a:pPr>
            <a:r>
              <a:rPr lang="en-US" sz="3600" b="1" dirty="0" smtClean="0">
                <a:solidFill>
                  <a:schemeClr val="bg1">
                    <a:lumMod val="95000"/>
                  </a:schemeClr>
                </a:solidFill>
              </a:rPr>
              <a:t>Baptism is God’s work for us</a:t>
            </a:r>
          </a:p>
          <a:p>
            <a:pPr marL="457200" indent="-457200">
              <a:spcAft>
                <a:spcPts val="1200"/>
              </a:spcAft>
              <a:buFont typeface="Arial" pitchFamily="34" charset="0"/>
              <a:buChar char="•"/>
            </a:pPr>
            <a:r>
              <a:rPr lang="en-US" sz="3600" b="1" dirty="0" smtClean="0">
                <a:solidFill>
                  <a:schemeClr val="bg1">
                    <a:lumMod val="95000"/>
                  </a:schemeClr>
                </a:solidFill>
              </a:rPr>
              <a:t>God shows us His grace in baptism</a:t>
            </a:r>
          </a:p>
          <a:p>
            <a:pPr marL="457200" indent="-457200">
              <a:spcAft>
                <a:spcPts val="1200"/>
              </a:spcAft>
              <a:buFont typeface="Arial" pitchFamily="34" charset="0"/>
              <a:buChar char="•"/>
            </a:pPr>
            <a:r>
              <a:rPr lang="en-US" sz="3600" b="1" dirty="0" smtClean="0">
                <a:solidFill>
                  <a:schemeClr val="bg1">
                    <a:lumMod val="95000"/>
                  </a:schemeClr>
                </a:solidFill>
              </a:rPr>
              <a:t>It is Biblical!!!</a:t>
            </a:r>
          </a:p>
        </p:txBody>
      </p:sp>
    </p:spTree>
    <p:extLst>
      <p:ext uri="{BB962C8B-B14F-4D97-AF65-F5344CB8AC3E}">
        <p14:creationId xmlns:p14="http://schemas.microsoft.com/office/powerpoint/2010/main" val="534731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685800" y="1943100"/>
            <a:ext cx="7772400" cy="971550"/>
          </a:xfrm>
        </p:spPr>
        <p:txBody>
          <a:bodyPr>
            <a:normAutofit fontScale="90000"/>
          </a:bodyPr>
          <a:lstStyle/>
          <a:p>
            <a:r>
              <a:rPr lang="en-US" sz="6000" b="1" dirty="0" smtClean="0">
                <a:solidFill>
                  <a:schemeClr val="bg1">
                    <a:lumMod val="85000"/>
                  </a:schemeClr>
                </a:solidFill>
                <a:latin typeface="Cambria" pitchFamily="18" charset="0"/>
              </a:rPr>
              <a:t>Closing Prayer</a:t>
            </a:r>
            <a:endParaRPr lang="en-US" sz="6000" b="1" dirty="0">
              <a:solidFill>
                <a:schemeClr val="bg1">
                  <a:lumMod val="85000"/>
                </a:schemeClr>
              </a:solidFill>
              <a:latin typeface="Cambria" pitchFamily="18" charset="0"/>
            </a:endParaRPr>
          </a:p>
        </p:txBody>
      </p:sp>
    </p:spTree>
    <p:extLst>
      <p:ext uri="{BB962C8B-B14F-4D97-AF65-F5344CB8AC3E}">
        <p14:creationId xmlns:p14="http://schemas.microsoft.com/office/powerpoint/2010/main" val="120165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71450"/>
            <a:ext cx="8229600" cy="4431983"/>
          </a:xfrm>
          <a:prstGeom prst="rect">
            <a:avLst/>
          </a:prstGeom>
          <a:noFill/>
        </p:spPr>
        <p:txBody>
          <a:bodyPr wrap="square" rtlCol="0">
            <a:spAutoFit/>
          </a:bodyPr>
          <a:lstStyle/>
          <a:p>
            <a:pPr marL="914400" indent="-914400" algn="ctr">
              <a:spcAft>
                <a:spcPts val="1800"/>
              </a:spcAft>
            </a:pPr>
            <a:r>
              <a:rPr lang="en-US" sz="36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When you enter…</a:t>
            </a:r>
            <a:endPar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spcAft>
                <a:spcPts val="1800"/>
              </a:spcAft>
            </a:pP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Put </a:t>
            </a: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phone </a:t>
            </a: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away or screen down on table</a:t>
            </a:r>
            <a:endPar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spcAft>
                <a:spcPts val="1800"/>
              </a:spcAft>
            </a:pP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Take your seat </a:t>
            </a:r>
          </a:p>
          <a:p>
            <a:pPr>
              <a:spcAft>
                <a:spcPts val="1800"/>
              </a:spcAft>
            </a:pPr>
            <a:r>
              <a:rPr lang="en-US" sz="2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Mark the following passages in your Bibles:</a:t>
            </a:r>
          </a:p>
          <a:p>
            <a:pPr marL="457200" indent="-457200">
              <a:spcAft>
                <a:spcPts val="1800"/>
              </a:spcAft>
              <a:buFont typeface="Arial" panose="020B0604020202020204" pitchFamily="34" charset="0"/>
              <a:buChar char="•"/>
            </a:pPr>
            <a:r>
              <a:rPr lang="en-US" sz="2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Mark 1:21-26</a:t>
            </a:r>
          </a:p>
          <a:p>
            <a:pPr marL="457200" indent="-457200">
              <a:spcAft>
                <a:spcPts val="1800"/>
              </a:spcAft>
              <a:buFont typeface="Arial" panose="020B0604020202020204" pitchFamily="34" charset="0"/>
              <a:buChar char="•"/>
            </a:pPr>
            <a:r>
              <a:rPr lang="en-US" sz="2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Titus 3:5-7</a:t>
            </a:r>
            <a:r>
              <a:rPr lang="en-US" sz="2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t>
            </a:r>
            <a:endParaRPr lang="en-US" sz="2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marL="457200" indent="-457200">
              <a:spcAft>
                <a:spcPts val="1800"/>
              </a:spcAft>
              <a:buFont typeface="Arial" panose="020B0604020202020204" pitchFamily="34" charset="0"/>
              <a:buChar char="•"/>
            </a:pPr>
            <a:r>
              <a:rPr lang="en-US" sz="2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Romans 6:1-11</a:t>
            </a:r>
            <a:endParaRPr lang="en-US" sz="24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09361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A Relationship with Jesus</a:t>
            </a:r>
            <a:endParaRPr lang="en-US" sz="4800" b="1" i="1" dirty="0" smtClean="0">
              <a:solidFill>
                <a:schemeClr val="bg1">
                  <a:lumMod val="95000"/>
                </a:schemeClr>
              </a:solidFill>
            </a:endParaRPr>
          </a:p>
          <a:p>
            <a:pPr algn="ctr"/>
            <a:r>
              <a:rPr lang="en-US" sz="3200" b="1" i="1" dirty="0" smtClean="0">
                <a:solidFill>
                  <a:schemeClr val="bg1">
                    <a:lumMod val="95000"/>
                  </a:schemeClr>
                </a:solidFill>
              </a:rPr>
              <a:t>Two things needed</a:t>
            </a:r>
          </a:p>
          <a:p>
            <a:pPr algn="ctr"/>
            <a:endParaRPr lang="en-US" sz="2000" b="1" i="1" dirty="0" smtClean="0">
              <a:solidFill>
                <a:schemeClr val="bg1">
                  <a:lumMod val="95000"/>
                </a:schemeClr>
              </a:solidFill>
            </a:endParaRPr>
          </a:p>
        </p:txBody>
      </p:sp>
      <p:sp>
        <p:nvSpPr>
          <p:cNvPr id="3" name="TextBox 2"/>
          <p:cNvSpPr txBox="1"/>
          <p:nvPr/>
        </p:nvSpPr>
        <p:spPr>
          <a:xfrm>
            <a:off x="555604" y="2107615"/>
            <a:ext cx="8153400" cy="2292935"/>
          </a:xfrm>
          <a:prstGeom prst="rect">
            <a:avLst/>
          </a:prstGeom>
          <a:noFill/>
        </p:spPr>
        <p:txBody>
          <a:bodyPr wrap="square" rtlCol="0">
            <a:spAutoFit/>
          </a:bodyPr>
          <a:lstStyle/>
          <a:p>
            <a:pPr algn="ctr">
              <a:spcAft>
                <a:spcPts val="1800"/>
              </a:spcAft>
            </a:pP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Now faith is the assurance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of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things hoped for, the conviction of things not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seen.</a:t>
            </a: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Hebrews 11:1</a:t>
            </a:r>
          </a:p>
        </p:txBody>
      </p:sp>
    </p:spTree>
    <p:extLst>
      <p:ext uri="{BB962C8B-B14F-4D97-AF65-F5344CB8AC3E}">
        <p14:creationId xmlns:p14="http://schemas.microsoft.com/office/powerpoint/2010/main" val="793447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A Relationship with Jesus</a:t>
            </a:r>
            <a:endParaRPr lang="en-US" sz="4800" b="1" i="1" dirty="0" smtClean="0">
              <a:solidFill>
                <a:schemeClr val="bg1">
                  <a:lumMod val="95000"/>
                </a:schemeClr>
              </a:solidFill>
            </a:endParaRPr>
          </a:p>
          <a:p>
            <a:pPr algn="ctr"/>
            <a:r>
              <a:rPr lang="en-US" sz="3200" b="1" i="1" dirty="0" smtClean="0">
                <a:solidFill>
                  <a:schemeClr val="bg1">
                    <a:lumMod val="95000"/>
                  </a:schemeClr>
                </a:solidFill>
              </a:rPr>
              <a:t>Two things needed</a:t>
            </a:r>
          </a:p>
          <a:p>
            <a:pPr algn="ctr"/>
            <a:endParaRPr lang="en-US" sz="2000" b="1" i="1" dirty="0" smtClean="0">
              <a:solidFill>
                <a:schemeClr val="bg1">
                  <a:lumMod val="95000"/>
                </a:schemeClr>
              </a:solidFill>
            </a:endParaRPr>
          </a:p>
        </p:txBody>
      </p:sp>
      <p:sp>
        <p:nvSpPr>
          <p:cNvPr id="3" name="TextBox 2"/>
          <p:cNvSpPr txBox="1"/>
          <p:nvPr/>
        </p:nvSpPr>
        <p:spPr>
          <a:xfrm>
            <a:off x="555604" y="1657350"/>
            <a:ext cx="8153400" cy="3277820"/>
          </a:xfrm>
          <a:prstGeom prst="rect">
            <a:avLst/>
          </a:prstGeom>
          <a:noFill/>
        </p:spPr>
        <p:txBody>
          <a:bodyPr wrap="square" rtlCol="0">
            <a:spAutoFit/>
          </a:bodyPr>
          <a:lstStyle/>
          <a:p>
            <a:pPr algn="ctr">
              <a:spcAft>
                <a:spcPts val="1800"/>
              </a:spcAft>
            </a:pP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And so, from the day we heard, we have not ceased to pray for you, asking that you may be filled with the knowledge of his will in all spiritual wisdom and understanding</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t>
            </a: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Colossians </a:t>
            </a: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1:9</a:t>
            </a:r>
          </a:p>
        </p:txBody>
      </p:sp>
    </p:spTree>
    <p:extLst>
      <p:ext uri="{BB962C8B-B14F-4D97-AF65-F5344CB8AC3E}">
        <p14:creationId xmlns:p14="http://schemas.microsoft.com/office/powerpoint/2010/main" val="2642410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A Relationship with Jesus</a:t>
            </a:r>
            <a:endParaRPr lang="en-US" sz="4800" b="1" i="1" dirty="0" smtClean="0">
              <a:solidFill>
                <a:schemeClr val="bg1">
                  <a:lumMod val="95000"/>
                </a:schemeClr>
              </a:solidFill>
            </a:endParaRPr>
          </a:p>
          <a:p>
            <a:pPr algn="ctr"/>
            <a:r>
              <a:rPr lang="en-US" sz="3200" b="1" i="1" dirty="0" smtClean="0">
                <a:solidFill>
                  <a:schemeClr val="bg1">
                    <a:lumMod val="95000"/>
                  </a:schemeClr>
                </a:solidFill>
              </a:rPr>
              <a:t>Why are both important?</a:t>
            </a:r>
          </a:p>
          <a:p>
            <a:pPr algn="ctr"/>
            <a:endParaRPr lang="en-US" sz="2000" b="1" i="1" dirty="0" smtClean="0">
              <a:solidFill>
                <a:schemeClr val="bg1">
                  <a:lumMod val="95000"/>
                </a:schemeClr>
              </a:solidFill>
            </a:endParaRPr>
          </a:p>
        </p:txBody>
      </p:sp>
      <p:sp>
        <p:nvSpPr>
          <p:cNvPr id="3" name="TextBox 2"/>
          <p:cNvSpPr txBox="1"/>
          <p:nvPr/>
        </p:nvSpPr>
        <p:spPr>
          <a:xfrm>
            <a:off x="555604" y="1873300"/>
            <a:ext cx="8153400" cy="1308050"/>
          </a:xfrm>
          <a:prstGeom prst="rect">
            <a:avLst/>
          </a:prstGeom>
          <a:noFill/>
        </p:spPr>
        <p:txBody>
          <a:bodyPr wrap="square" rtlCol="0">
            <a:spAutoFit/>
          </a:bodyPr>
          <a:lstStyle/>
          <a:p>
            <a:pPr algn="ctr">
              <a:spcAft>
                <a:spcPts val="1800"/>
              </a:spcAft>
            </a:pPr>
            <a:endPar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Mark 1:21-26</a:t>
            </a:r>
            <a:endPar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9202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A Relationship with Jesus</a:t>
            </a:r>
            <a:endParaRPr lang="en-US" sz="4800" b="1" i="1" dirty="0" smtClean="0">
              <a:solidFill>
                <a:schemeClr val="bg1">
                  <a:lumMod val="95000"/>
                </a:schemeClr>
              </a:solidFill>
            </a:endParaRPr>
          </a:p>
          <a:p>
            <a:pPr algn="ctr"/>
            <a:r>
              <a:rPr lang="en-US" sz="3200" b="1" i="1" dirty="0" smtClean="0">
                <a:solidFill>
                  <a:schemeClr val="bg1">
                    <a:lumMod val="95000"/>
                  </a:schemeClr>
                </a:solidFill>
              </a:rPr>
              <a:t>Why are both important?</a:t>
            </a:r>
          </a:p>
          <a:p>
            <a:pPr algn="ctr"/>
            <a:endParaRPr lang="en-US" sz="2000" b="1" i="1" dirty="0" smtClean="0">
              <a:solidFill>
                <a:schemeClr val="bg1">
                  <a:lumMod val="95000"/>
                </a:schemeClr>
              </a:solidFill>
            </a:endParaRPr>
          </a:p>
        </p:txBody>
      </p:sp>
      <p:sp>
        <p:nvSpPr>
          <p:cNvPr id="3" name="TextBox 2"/>
          <p:cNvSpPr txBox="1"/>
          <p:nvPr/>
        </p:nvSpPr>
        <p:spPr>
          <a:xfrm>
            <a:off x="555604" y="1657350"/>
            <a:ext cx="8153400" cy="3277820"/>
          </a:xfrm>
          <a:prstGeom prst="rect">
            <a:avLst/>
          </a:prstGeom>
          <a:noFill/>
        </p:spPr>
        <p:txBody>
          <a:bodyPr wrap="square" rtlCol="0">
            <a:spAutoFit/>
          </a:bodyPr>
          <a:lstStyle/>
          <a:p>
            <a:pPr algn="ctr">
              <a:spcAft>
                <a:spcPts val="1800"/>
              </a:spcAft>
            </a:pP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Now these Jews were more noble than those in Thessalonica; they received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the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word with all eagerness, examining the Scriptures daily to see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a:r>
            <a:b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if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these things were so.</a:t>
            </a:r>
            <a:endPar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Mark 1:21-26</a:t>
            </a:r>
            <a:endPar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0959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604" y="1885950"/>
            <a:ext cx="8153400" cy="1446550"/>
          </a:xfrm>
          <a:prstGeom prst="rect">
            <a:avLst/>
          </a:prstGeom>
          <a:noFill/>
        </p:spPr>
        <p:txBody>
          <a:bodyPr wrap="square" rtlCol="0">
            <a:spAutoFit/>
          </a:bodyPr>
          <a:lstStyle/>
          <a:p>
            <a:pPr algn="ctr">
              <a:spcAft>
                <a:spcPts val="1800"/>
              </a:spcAft>
            </a:pPr>
            <a:r>
              <a:rPr lang="en-US" sz="4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Why is this relationship </a:t>
            </a:r>
            <a:br>
              <a:rPr lang="en-US" sz="4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r>
              <a:rPr lang="en-US" sz="4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with Jesus so important?</a:t>
            </a:r>
            <a:endParaRPr lang="en-US" sz="44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5743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Starting the Relationship</a:t>
            </a:r>
            <a:endParaRPr lang="en-US" sz="4800" b="1" i="1" dirty="0" smtClean="0">
              <a:solidFill>
                <a:schemeClr val="bg1">
                  <a:lumMod val="95000"/>
                </a:schemeClr>
              </a:solidFill>
            </a:endParaRPr>
          </a:p>
          <a:p>
            <a:pPr algn="ctr"/>
            <a:r>
              <a:rPr lang="en-US" sz="3200" b="1" i="1" dirty="0" smtClean="0">
                <a:solidFill>
                  <a:schemeClr val="bg1">
                    <a:lumMod val="95000"/>
                  </a:schemeClr>
                </a:solidFill>
              </a:rPr>
              <a:t>Who starts the relationship?</a:t>
            </a:r>
          </a:p>
          <a:p>
            <a:pPr algn="ctr"/>
            <a:endParaRPr lang="en-US" sz="2000" b="1" i="1" dirty="0" smtClean="0">
              <a:solidFill>
                <a:schemeClr val="bg1">
                  <a:lumMod val="95000"/>
                </a:schemeClr>
              </a:solidFill>
            </a:endParaRPr>
          </a:p>
        </p:txBody>
      </p:sp>
      <p:sp>
        <p:nvSpPr>
          <p:cNvPr id="3" name="TextBox 2"/>
          <p:cNvSpPr txBox="1"/>
          <p:nvPr/>
        </p:nvSpPr>
        <p:spPr>
          <a:xfrm>
            <a:off x="555604" y="1657350"/>
            <a:ext cx="8153400" cy="3277820"/>
          </a:xfrm>
          <a:prstGeom prst="rect">
            <a:avLst/>
          </a:prstGeom>
          <a:noFill/>
        </p:spPr>
        <p:txBody>
          <a:bodyPr wrap="square" rtlCol="0">
            <a:spAutoFit/>
          </a:bodyPr>
          <a:lstStyle/>
          <a:p>
            <a:pPr algn="ctr">
              <a:spcAft>
                <a:spcPts val="1800"/>
              </a:spcAft>
            </a:pP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But to all who did receive him, who believed in his name, he gave the right to become children of God,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who</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 were born, not of blood nor of the will of the flesh nor of the will of man, but of God</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t>
            </a: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John 1:12-13</a:t>
            </a:r>
            <a:endPar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1611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85750"/>
            <a:ext cx="8153400" cy="1631216"/>
          </a:xfrm>
          <a:prstGeom prst="rect">
            <a:avLst/>
          </a:prstGeom>
          <a:noFill/>
        </p:spPr>
        <p:txBody>
          <a:bodyPr wrap="square" rtlCol="0">
            <a:spAutoFit/>
          </a:bodyPr>
          <a:lstStyle/>
          <a:p>
            <a:pPr algn="ctr"/>
            <a:r>
              <a:rPr lang="en-US" sz="4800" b="1" i="1" dirty="0" smtClean="0">
                <a:solidFill>
                  <a:schemeClr val="bg1">
                    <a:lumMod val="95000"/>
                  </a:schemeClr>
                </a:solidFill>
              </a:rPr>
              <a:t>Starting the Relationship</a:t>
            </a:r>
            <a:endParaRPr lang="en-US" sz="4800" b="1" i="1" dirty="0" smtClean="0">
              <a:solidFill>
                <a:schemeClr val="bg1">
                  <a:lumMod val="95000"/>
                </a:schemeClr>
              </a:solidFill>
            </a:endParaRPr>
          </a:p>
          <a:p>
            <a:pPr algn="ctr"/>
            <a:r>
              <a:rPr lang="en-US" sz="3200" b="1" i="1" dirty="0" smtClean="0">
                <a:solidFill>
                  <a:schemeClr val="bg1">
                    <a:lumMod val="95000"/>
                  </a:schemeClr>
                </a:solidFill>
              </a:rPr>
              <a:t>Who starts the relationship?</a:t>
            </a:r>
          </a:p>
          <a:p>
            <a:pPr algn="ctr"/>
            <a:endParaRPr lang="en-US" sz="2000" b="1" i="1" dirty="0" smtClean="0">
              <a:solidFill>
                <a:schemeClr val="bg1">
                  <a:lumMod val="95000"/>
                </a:schemeClr>
              </a:solidFill>
            </a:endParaRPr>
          </a:p>
        </p:txBody>
      </p:sp>
      <p:sp>
        <p:nvSpPr>
          <p:cNvPr id="3" name="TextBox 2"/>
          <p:cNvSpPr txBox="1"/>
          <p:nvPr/>
        </p:nvSpPr>
        <p:spPr>
          <a:xfrm>
            <a:off x="555604" y="1657350"/>
            <a:ext cx="8153400" cy="3277820"/>
          </a:xfrm>
          <a:prstGeom prst="rect">
            <a:avLst/>
          </a:prstGeom>
          <a:noFill/>
        </p:spPr>
        <p:txBody>
          <a:bodyPr wrap="square" rtlCol="0">
            <a:spAutoFit/>
          </a:bodyPr>
          <a:lstStyle/>
          <a:p>
            <a:pPr algn="ctr">
              <a:spcAft>
                <a:spcPts val="1800"/>
              </a:spcAft>
            </a:pP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You did not choose me, but I chose you and appointed you that you should go and bear fruit and that your fruit should abide, so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that whatever </a:t>
            </a:r>
            <a:r>
              <a:rPr lang="en-US" sz="3200" b="1" dirty="0">
                <a:solidFill>
                  <a:schemeClr val="bg1"/>
                </a:solidFill>
                <a:latin typeface="Segoe UI" panose="020B0502040204020203" pitchFamily="34" charset="0"/>
                <a:ea typeface="Segoe UI" panose="020B0502040204020203" pitchFamily="34" charset="0"/>
                <a:cs typeface="Segoe UI" panose="020B0502040204020203" pitchFamily="34" charset="0"/>
              </a:rPr>
              <a:t>you ask the Father in my name, he may give it to </a:t>
            </a:r>
            <a:r>
              <a:rPr lang="en-US" sz="3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you.</a:t>
            </a:r>
          </a:p>
          <a:p>
            <a:pPr algn="ctr">
              <a:spcAft>
                <a:spcPts val="1800"/>
              </a:spcAft>
            </a:pPr>
            <a:r>
              <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John 15:16</a:t>
            </a:r>
            <a:endParaRPr lang="en-US" sz="3200" b="1"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9002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283</Words>
  <Application>Microsoft Office PowerPoint</Application>
  <PresentationFormat>On-screen Show (16:9)</PresentationFormat>
  <Paragraphs>90</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Starting the Relationship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Closing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Pastor Burma</dc:creator>
  <cp:lastModifiedBy>Pastor Cory</cp:lastModifiedBy>
  <cp:revision>62</cp:revision>
  <dcterms:created xsi:type="dcterms:W3CDTF">2009-01-28T20:24:24Z</dcterms:created>
  <dcterms:modified xsi:type="dcterms:W3CDTF">2019-10-09T20:39:29Z</dcterms:modified>
</cp:coreProperties>
</file>