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298" r:id="rId20"/>
  </p:sldIdLst>
  <p:sldSz cx="9144000" cy="5143500" type="screen16x9"/>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8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r>
              <a:rPr lang="en-US"/>
              <a:t>Week 10 </a:t>
            </a:r>
          </a:p>
        </p:txBody>
      </p:sp>
      <p:sp>
        <p:nvSpPr>
          <p:cNvPr id="3" name="Date Placeholder 2"/>
          <p:cNvSpPr>
            <a:spLocks noGrp="1"/>
          </p:cNvSpPr>
          <p:nvPr>
            <p:ph type="dt" sz="quarter" idx="1"/>
          </p:nvPr>
        </p:nvSpPr>
        <p:spPr>
          <a:xfrm>
            <a:off x="3936769" y="0"/>
            <a:ext cx="3011699" cy="461804"/>
          </a:xfrm>
          <a:prstGeom prst="rect">
            <a:avLst/>
          </a:prstGeom>
        </p:spPr>
        <p:txBody>
          <a:bodyPr vert="horz" lIns="92492" tIns="46246" rIns="92492" bIns="46246" rtlCol="0"/>
          <a:lstStyle>
            <a:lvl1pPr algn="r">
              <a:defRPr sz="1200"/>
            </a:lvl1pPr>
          </a:lstStyle>
          <a:p>
            <a:fld id="{EFD2E549-0A4D-45D4-A31F-3A81DCB454DE}" type="datetimeFigureOut">
              <a:rPr lang="en-US" smtClean="0"/>
              <a:t>11/3/2021</a:t>
            </a:fld>
            <a:endParaRPr lang="en-US"/>
          </a:p>
        </p:txBody>
      </p:sp>
      <p:sp>
        <p:nvSpPr>
          <p:cNvPr id="4" name="Footer Placeholder 3"/>
          <p:cNvSpPr>
            <a:spLocks noGrp="1"/>
          </p:cNvSpPr>
          <p:nvPr>
            <p:ph type="ftr" sz="quarter" idx="2"/>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9" y="8772668"/>
            <a:ext cx="3011699" cy="461804"/>
          </a:xfrm>
          <a:prstGeom prst="rect">
            <a:avLst/>
          </a:prstGeom>
        </p:spPr>
        <p:txBody>
          <a:bodyPr vert="horz" lIns="92492" tIns="46246" rIns="92492" bIns="46246" rtlCol="0" anchor="b"/>
          <a:lstStyle>
            <a:lvl1pPr algn="r">
              <a:defRPr sz="1200"/>
            </a:lvl1pPr>
          </a:lstStyle>
          <a:p>
            <a:fld id="{CF87CD22-47AC-4E01-8651-10507E1DB158}" type="slidenum">
              <a:rPr lang="en-US" smtClean="0"/>
              <a:t>‹#›</a:t>
            </a:fld>
            <a:endParaRPr lang="en-US"/>
          </a:p>
        </p:txBody>
      </p:sp>
    </p:spTree>
    <p:extLst>
      <p:ext uri="{BB962C8B-B14F-4D97-AF65-F5344CB8AC3E}">
        <p14:creationId xmlns:p14="http://schemas.microsoft.com/office/powerpoint/2010/main" val="84529257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1804"/>
          </a:xfrm>
          <a:prstGeom prst="rect">
            <a:avLst/>
          </a:prstGeom>
        </p:spPr>
        <p:txBody>
          <a:bodyPr vert="horz" lIns="92492" tIns="46246" rIns="92492" bIns="46246" rtlCol="0"/>
          <a:lstStyle>
            <a:lvl1pPr algn="l">
              <a:defRPr sz="1200"/>
            </a:lvl1pPr>
          </a:lstStyle>
          <a:p>
            <a:r>
              <a:rPr lang="en-US"/>
              <a:t>Week 10 </a:t>
            </a:r>
          </a:p>
        </p:txBody>
      </p:sp>
      <p:sp>
        <p:nvSpPr>
          <p:cNvPr id="3" name="Date Placeholder 2"/>
          <p:cNvSpPr>
            <a:spLocks noGrp="1"/>
          </p:cNvSpPr>
          <p:nvPr>
            <p:ph type="dt" idx="1"/>
          </p:nvPr>
        </p:nvSpPr>
        <p:spPr>
          <a:xfrm>
            <a:off x="3936769" y="0"/>
            <a:ext cx="3011699" cy="461804"/>
          </a:xfrm>
          <a:prstGeom prst="rect">
            <a:avLst/>
          </a:prstGeom>
        </p:spPr>
        <p:txBody>
          <a:bodyPr vert="horz" lIns="92492" tIns="46246" rIns="92492" bIns="46246" rtlCol="0"/>
          <a:lstStyle>
            <a:lvl1pPr algn="r">
              <a:defRPr sz="1200"/>
            </a:lvl1pPr>
          </a:lstStyle>
          <a:p>
            <a:fld id="{9711CB99-E983-4E82-A6C3-8D68851871BD}" type="datetimeFigureOut">
              <a:rPr lang="en-US" smtClean="0"/>
              <a:t>11/3/2021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68"/>
            <a:ext cx="3011699" cy="461804"/>
          </a:xfrm>
          <a:prstGeom prst="rect">
            <a:avLst/>
          </a:prstGeom>
        </p:spPr>
        <p:txBody>
          <a:bodyPr vert="horz" lIns="92492" tIns="46246" rIns="92492" bIns="46246" rtlCol="0" anchor="b"/>
          <a:lstStyle>
            <a:lvl1pPr algn="r">
              <a:defRPr sz="1200"/>
            </a:lvl1pPr>
          </a:lstStyle>
          <a:p>
            <a:fld id="{5CCA1B7F-DE47-4598-9044-8848ECA91909}" type="slidenum">
              <a:rPr lang="en-US" smtClean="0"/>
              <a:t>‹#›</a:t>
            </a:fld>
            <a:endParaRPr lang="en-US"/>
          </a:p>
        </p:txBody>
      </p:sp>
    </p:spTree>
    <p:extLst>
      <p:ext uri="{BB962C8B-B14F-4D97-AF65-F5344CB8AC3E}">
        <p14:creationId xmlns:p14="http://schemas.microsoft.com/office/powerpoint/2010/main" val="367001542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t>Week 10 </a:t>
            </a:r>
          </a:p>
        </p:txBody>
      </p:sp>
      <p:sp>
        <p:nvSpPr>
          <p:cNvPr id="5" name="Slide Number Placeholder 4"/>
          <p:cNvSpPr>
            <a:spLocks noGrp="1"/>
          </p:cNvSpPr>
          <p:nvPr>
            <p:ph type="sldNum" sz="quarter" idx="11"/>
          </p:nvPr>
        </p:nvSpPr>
        <p:spPr/>
        <p:txBody>
          <a:bodyPr/>
          <a:lstStyle/>
          <a:p>
            <a:fld id="{5CCA1B7F-DE47-4598-9044-8848ECA91909}" type="slidenum">
              <a:rPr lang="en-US" smtClean="0"/>
              <a:t>1</a:t>
            </a:fld>
            <a:endParaRPr lang="en-US"/>
          </a:p>
        </p:txBody>
      </p:sp>
    </p:spTree>
    <p:extLst>
      <p:ext uri="{BB962C8B-B14F-4D97-AF65-F5344CB8AC3E}">
        <p14:creationId xmlns:p14="http://schemas.microsoft.com/office/powerpoint/2010/main" val="1282118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8C58423-BA17-40E0-8087-D8985310207D}"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C58423-BA17-40E0-8087-D8985310207D}"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C58423-BA17-40E0-8087-D8985310207D}"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C58423-BA17-40E0-8087-D8985310207D}"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C58423-BA17-40E0-8087-D8985310207D}"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C58423-BA17-40E0-8087-D8985310207D}"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C58423-BA17-40E0-8087-D8985310207D}"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C58423-BA17-40E0-8087-D8985310207D}"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58423-BA17-40E0-8087-D8985310207D}"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C58423-BA17-40E0-8087-D8985310207D}"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C58423-BA17-40E0-8087-D8985310207D}"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1166D9-4101-4EF7-8872-A72DE1A509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50000">
              <a:schemeClr val="accent5">
                <a:lumMod val="60000"/>
                <a:lumOff val="40000"/>
              </a:schemeClr>
            </a:gs>
            <a:gs pos="100000">
              <a:schemeClr val="accent5">
                <a:lumMod val="40000"/>
                <a:lumOff val="6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88C58423-BA17-40E0-8087-D8985310207D}" type="datetimeFigureOut">
              <a:rPr lang="en-US" smtClean="0"/>
              <a:pPr/>
              <a:t>11/3/2021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B1166D9-4101-4EF7-8872-A72DE1A509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742950"/>
            <a:ext cx="8229600" cy="1545431"/>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6000" b="1" dirty="0">
                <a:latin typeface="Segoe Print" panose="02000600000000000000" pitchFamily="2" charset="0"/>
                <a:ea typeface="+mj-ea"/>
                <a:cs typeface="+mj-cs"/>
              </a:rPr>
              <a:t>God’s Gifts – Part 2</a:t>
            </a:r>
            <a:endParaRPr kumimoji="0" lang="en-US" sz="6000" b="1" i="0" u="none" strike="noStrike" kern="1200" cap="none" spc="0" normalizeH="0" baseline="0" noProof="0" dirty="0">
              <a:ln>
                <a:noFill/>
              </a:ln>
              <a:solidFill>
                <a:schemeClr val="tx1"/>
              </a:solidFill>
              <a:effectLst/>
              <a:uLnTx/>
              <a:uFillTx/>
              <a:latin typeface="Segoe Print" panose="02000600000000000000" pitchFamily="2" charset="0"/>
              <a:ea typeface="+mj-ea"/>
              <a:cs typeface="+mj-cs"/>
            </a:endParaRPr>
          </a:p>
        </p:txBody>
      </p:sp>
      <p:pic>
        <p:nvPicPr>
          <p:cNvPr id="6" name="Picture 5"/>
          <p:cNvPicPr>
            <a:picLocks noChangeAspect="1"/>
          </p:cNvPicPr>
          <p:nvPr/>
        </p:nvPicPr>
        <p:blipFill>
          <a:blip r:embed="rId3" cstate="print">
            <a:clrChange>
              <a:clrFrom>
                <a:srgbClr val="FFFFFE"/>
              </a:clrFrom>
              <a:clrTo>
                <a:srgbClr val="FFFFFE">
                  <a:alpha val="0"/>
                </a:srgbClr>
              </a:clrTo>
            </a:clrChange>
            <a:extLst>
              <a:ext uri="{28A0092B-C50C-407E-A947-70E740481C1C}">
                <a14:useLocalDpi xmlns:a14="http://schemas.microsoft.com/office/drawing/2010/main" val="0"/>
              </a:ext>
            </a:extLst>
          </a:blip>
          <a:stretch>
            <a:fillRect/>
          </a:stretch>
        </p:blipFill>
        <p:spPr>
          <a:xfrm>
            <a:off x="2209800" y="2878931"/>
            <a:ext cx="4724400" cy="1543050"/>
          </a:xfrm>
          <a:prstGeom prst="rect">
            <a:avLst/>
          </a:prstGeom>
          <a:effectLst>
            <a:glow rad="101600">
              <a:schemeClr val="bg1">
                <a:alpha val="60000"/>
              </a:schemeClr>
            </a:glo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742949"/>
            <a:ext cx="7848600" cy="3016210"/>
          </a:xfrm>
          <a:prstGeom prst="rect">
            <a:avLst/>
          </a:prstGeom>
          <a:noFill/>
        </p:spPr>
        <p:txBody>
          <a:bodyPr wrap="square" rtlCol="0">
            <a:spAutoFit/>
          </a:bodyPr>
          <a:lstStyle/>
          <a:p>
            <a:r>
              <a:rPr lang="en-US" sz="4000" b="1" dirty="0"/>
              <a:t>Scripture talks about two states of Christ’s work of salvation:</a:t>
            </a:r>
          </a:p>
          <a:p>
            <a:pPr marL="742950" indent="-742950">
              <a:spcBef>
                <a:spcPts val="1800"/>
              </a:spcBef>
              <a:buAutoNum type="arabicPeriod"/>
            </a:pPr>
            <a:r>
              <a:rPr lang="en-US" sz="4000" b="1" dirty="0"/>
              <a:t>Humiliation</a:t>
            </a:r>
          </a:p>
          <a:p>
            <a:pPr marL="742950" indent="-742950">
              <a:spcBef>
                <a:spcPts val="1800"/>
              </a:spcBef>
              <a:buAutoNum type="arabicPeriod"/>
            </a:pPr>
            <a:r>
              <a:rPr lang="en-US" sz="4000" b="1" dirty="0"/>
              <a:t>Exaltation</a:t>
            </a:r>
            <a:endParaRPr lang="en-US" sz="4000" b="1" i="1" dirty="0"/>
          </a:p>
        </p:txBody>
      </p:sp>
    </p:spTree>
    <p:extLst>
      <p:ext uri="{BB962C8B-B14F-4D97-AF65-F5344CB8AC3E}">
        <p14:creationId xmlns:p14="http://schemas.microsoft.com/office/powerpoint/2010/main" val="106037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66750"/>
            <a:ext cx="7467600" cy="3477875"/>
          </a:xfrm>
          <a:prstGeom prst="rect">
            <a:avLst/>
          </a:prstGeom>
          <a:noFill/>
        </p:spPr>
        <p:txBody>
          <a:bodyPr wrap="square" rtlCol="0">
            <a:spAutoFit/>
          </a:bodyPr>
          <a:lstStyle/>
          <a:p>
            <a:r>
              <a:rPr lang="en-US" sz="4000" b="1" i="1" dirty="0"/>
              <a:t>See Philippians 2:5-8.  </a:t>
            </a:r>
          </a:p>
          <a:p>
            <a:pPr>
              <a:spcAft>
                <a:spcPts val="2400"/>
              </a:spcAft>
            </a:pPr>
            <a:r>
              <a:rPr lang="en-US" sz="4000" b="1" i="1" dirty="0"/>
              <a:t>Define Christ’s Humiliation</a:t>
            </a:r>
          </a:p>
          <a:p>
            <a:pPr lvl="1">
              <a:spcAft>
                <a:spcPts val="2400"/>
              </a:spcAft>
            </a:pPr>
            <a:r>
              <a:rPr lang="en-US" sz="4000" b="1" dirty="0"/>
              <a:t>As a human being, Jesus did not always or fully use his ‘God’ powers.</a:t>
            </a:r>
          </a:p>
        </p:txBody>
      </p:sp>
    </p:spTree>
    <p:extLst>
      <p:ext uri="{BB962C8B-B14F-4D97-AF65-F5344CB8AC3E}">
        <p14:creationId xmlns:p14="http://schemas.microsoft.com/office/powerpoint/2010/main" val="4286471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381000"/>
            <a:ext cx="5791200" cy="707886"/>
          </a:xfrm>
          <a:prstGeom prst="rect">
            <a:avLst/>
          </a:prstGeom>
          <a:noFill/>
        </p:spPr>
        <p:txBody>
          <a:bodyPr wrap="square" rtlCol="0">
            <a:spAutoFit/>
          </a:bodyPr>
          <a:lstStyle/>
          <a:p>
            <a:pPr algn="ctr"/>
            <a:r>
              <a:rPr lang="en-US" sz="4000" b="1" i="1" dirty="0"/>
              <a:t>Steps of Humiliation</a:t>
            </a:r>
          </a:p>
        </p:txBody>
      </p:sp>
      <p:sp>
        <p:nvSpPr>
          <p:cNvPr id="3" name="TextBox 2"/>
          <p:cNvSpPr txBox="1"/>
          <p:nvPr/>
        </p:nvSpPr>
        <p:spPr>
          <a:xfrm>
            <a:off x="516082" y="1352550"/>
            <a:ext cx="8305800" cy="3416320"/>
          </a:xfrm>
          <a:prstGeom prst="rect">
            <a:avLst/>
          </a:prstGeom>
          <a:noFill/>
        </p:spPr>
        <p:txBody>
          <a:bodyPr wrap="square" rtlCol="0">
            <a:spAutoFit/>
          </a:bodyPr>
          <a:lstStyle/>
          <a:p>
            <a:r>
              <a:rPr lang="en-US" sz="3600" b="1" i="1" dirty="0"/>
              <a:t>Conceived by the Holy Spirit,</a:t>
            </a:r>
          </a:p>
          <a:p>
            <a:r>
              <a:rPr lang="en-US" sz="3600" b="1" i="1" dirty="0"/>
              <a:t>    Born of the Virgin Mary,</a:t>
            </a:r>
          </a:p>
          <a:p>
            <a:r>
              <a:rPr lang="en-US" sz="3600" b="1" i="1" dirty="0"/>
              <a:t>        Suffered under Pontius Pilate,</a:t>
            </a:r>
          </a:p>
          <a:p>
            <a:r>
              <a:rPr lang="en-US" sz="3600" b="1" i="1" dirty="0"/>
              <a:t>	    was crucified,</a:t>
            </a:r>
          </a:p>
          <a:p>
            <a:r>
              <a:rPr lang="en-US" sz="3600" b="1" i="1" dirty="0"/>
              <a:t>	        died,</a:t>
            </a:r>
          </a:p>
          <a:p>
            <a:r>
              <a:rPr lang="en-US" sz="3600" b="1" i="1" dirty="0"/>
              <a:t>		    and was buried.</a:t>
            </a:r>
          </a:p>
        </p:txBody>
      </p:sp>
    </p:spTree>
    <p:extLst>
      <p:ext uri="{BB962C8B-B14F-4D97-AF65-F5344CB8AC3E}">
        <p14:creationId xmlns:p14="http://schemas.microsoft.com/office/powerpoint/2010/main" val="253217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381000"/>
            <a:ext cx="7162800" cy="1446550"/>
          </a:xfrm>
          <a:prstGeom prst="rect">
            <a:avLst/>
          </a:prstGeom>
          <a:noFill/>
        </p:spPr>
        <p:txBody>
          <a:bodyPr wrap="square" rtlCol="0">
            <a:spAutoFit/>
          </a:bodyPr>
          <a:lstStyle/>
          <a:p>
            <a:r>
              <a:rPr lang="en-US" sz="4400" b="1" i="1" dirty="0"/>
              <a:t>See Philippians 2:9-11</a:t>
            </a:r>
          </a:p>
          <a:p>
            <a:r>
              <a:rPr lang="en-US" sz="4400" b="1" i="1" dirty="0"/>
              <a:t>Define Christ’s Exaltation</a:t>
            </a:r>
          </a:p>
        </p:txBody>
      </p:sp>
      <p:sp>
        <p:nvSpPr>
          <p:cNvPr id="3" name="TextBox 2"/>
          <p:cNvSpPr txBox="1"/>
          <p:nvPr/>
        </p:nvSpPr>
        <p:spPr>
          <a:xfrm>
            <a:off x="1676400" y="2190750"/>
            <a:ext cx="6629400" cy="1938992"/>
          </a:xfrm>
          <a:prstGeom prst="rect">
            <a:avLst/>
          </a:prstGeom>
          <a:noFill/>
        </p:spPr>
        <p:txBody>
          <a:bodyPr wrap="square" rtlCol="0">
            <a:spAutoFit/>
          </a:bodyPr>
          <a:lstStyle/>
          <a:p>
            <a:r>
              <a:rPr lang="en-US" sz="4000" b="1" dirty="0"/>
              <a:t>As a human being, Jesus now fully and always uses his ‘God’ powers.</a:t>
            </a:r>
          </a:p>
        </p:txBody>
      </p:sp>
    </p:spTree>
    <p:extLst>
      <p:ext uri="{BB962C8B-B14F-4D97-AF65-F5344CB8AC3E}">
        <p14:creationId xmlns:p14="http://schemas.microsoft.com/office/powerpoint/2010/main" val="412563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6400" y="209550"/>
            <a:ext cx="5791200" cy="707886"/>
          </a:xfrm>
          <a:prstGeom prst="rect">
            <a:avLst/>
          </a:prstGeom>
          <a:noFill/>
        </p:spPr>
        <p:txBody>
          <a:bodyPr wrap="square" rtlCol="0">
            <a:spAutoFit/>
          </a:bodyPr>
          <a:lstStyle/>
          <a:p>
            <a:pPr algn="ctr"/>
            <a:r>
              <a:rPr lang="en-US" sz="4000" b="1" i="1" dirty="0"/>
              <a:t>Steps of Exaltation</a:t>
            </a:r>
          </a:p>
        </p:txBody>
      </p:sp>
      <p:sp>
        <p:nvSpPr>
          <p:cNvPr id="4" name="TextBox 3"/>
          <p:cNvSpPr txBox="1"/>
          <p:nvPr/>
        </p:nvSpPr>
        <p:spPr>
          <a:xfrm>
            <a:off x="838200" y="3562350"/>
            <a:ext cx="8305800" cy="523220"/>
          </a:xfrm>
          <a:prstGeom prst="rect">
            <a:avLst/>
          </a:prstGeom>
          <a:noFill/>
        </p:spPr>
        <p:txBody>
          <a:bodyPr wrap="square" rtlCol="0">
            <a:spAutoFit/>
          </a:bodyPr>
          <a:lstStyle/>
          <a:p>
            <a:r>
              <a:rPr lang="en-US" sz="2800" b="1" i="1" dirty="0"/>
              <a:t>The 3</a:t>
            </a:r>
            <a:r>
              <a:rPr lang="en-US" sz="2800" b="1" i="1" baseline="30000" dirty="0"/>
              <a:t>rd</a:t>
            </a:r>
            <a:r>
              <a:rPr lang="en-US" sz="2800" b="1" i="1" dirty="0"/>
              <a:t> day he rose again from the dead</a:t>
            </a:r>
          </a:p>
        </p:txBody>
      </p:sp>
      <p:sp>
        <p:nvSpPr>
          <p:cNvPr id="5" name="TextBox 4"/>
          <p:cNvSpPr txBox="1"/>
          <p:nvPr/>
        </p:nvSpPr>
        <p:spPr>
          <a:xfrm>
            <a:off x="381000" y="4248150"/>
            <a:ext cx="8305800" cy="523220"/>
          </a:xfrm>
          <a:prstGeom prst="rect">
            <a:avLst/>
          </a:prstGeom>
          <a:noFill/>
        </p:spPr>
        <p:txBody>
          <a:bodyPr wrap="square" rtlCol="0">
            <a:spAutoFit/>
          </a:bodyPr>
          <a:lstStyle/>
          <a:p>
            <a:r>
              <a:rPr lang="en-US" sz="2800" b="1" i="1" dirty="0"/>
              <a:t>He descended into hell</a:t>
            </a:r>
          </a:p>
        </p:txBody>
      </p:sp>
      <p:sp>
        <p:nvSpPr>
          <p:cNvPr id="6" name="TextBox 5"/>
          <p:cNvSpPr txBox="1"/>
          <p:nvPr/>
        </p:nvSpPr>
        <p:spPr>
          <a:xfrm>
            <a:off x="1447800" y="2876550"/>
            <a:ext cx="7391400" cy="523220"/>
          </a:xfrm>
          <a:prstGeom prst="rect">
            <a:avLst/>
          </a:prstGeom>
          <a:noFill/>
        </p:spPr>
        <p:txBody>
          <a:bodyPr wrap="square" rtlCol="0">
            <a:spAutoFit/>
          </a:bodyPr>
          <a:lstStyle/>
          <a:p>
            <a:r>
              <a:rPr lang="en-US" sz="2800" b="1" i="1" dirty="0"/>
              <a:t>He ascended into heaven</a:t>
            </a:r>
          </a:p>
        </p:txBody>
      </p:sp>
      <p:sp>
        <p:nvSpPr>
          <p:cNvPr id="7" name="TextBox 6"/>
          <p:cNvSpPr txBox="1"/>
          <p:nvPr/>
        </p:nvSpPr>
        <p:spPr>
          <a:xfrm>
            <a:off x="1981200" y="2190750"/>
            <a:ext cx="6934200" cy="523220"/>
          </a:xfrm>
          <a:prstGeom prst="rect">
            <a:avLst/>
          </a:prstGeom>
          <a:noFill/>
        </p:spPr>
        <p:txBody>
          <a:bodyPr wrap="square" rtlCol="0">
            <a:spAutoFit/>
          </a:bodyPr>
          <a:lstStyle/>
          <a:p>
            <a:r>
              <a:rPr lang="en-US" sz="2800" b="1" i="1" dirty="0"/>
              <a:t>Sits at the right hand of God the Father</a:t>
            </a:r>
          </a:p>
        </p:txBody>
      </p:sp>
      <p:sp>
        <p:nvSpPr>
          <p:cNvPr id="8" name="TextBox 7"/>
          <p:cNvSpPr txBox="1"/>
          <p:nvPr/>
        </p:nvSpPr>
        <p:spPr>
          <a:xfrm>
            <a:off x="2438400" y="1123950"/>
            <a:ext cx="6477000" cy="954107"/>
          </a:xfrm>
          <a:prstGeom prst="rect">
            <a:avLst/>
          </a:prstGeom>
          <a:noFill/>
        </p:spPr>
        <p:txBody>
          <a:bodyPr wrap="square" rtlCol="0">
            <a:spAutoFit/>
          </a:bodyPr>
          <a:lstStyle/>
          <a:p>
            <a:r>
              <a:rPr lang="en-US" sz="2800" b="1" i="1" dirty="0"/>
              <a:t>From there he will judge the living and the dead</a:t>
            </a:r>
          </a:p>
        </p:txBody>
      </p:sp>
    </p:spTree>
    <p:extLst>
      <p:ext uri="{BB962C8B-B14F-4D97-AF65-F5344CB8AC3E}">
        <p14:creationId xmlns:p14="http://schemas.microsoft.com/office/powerpoint/2010/main" val="691712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42950"/>
            <a:ext cx="7772400" cy="3600986"/>
          </a:xfrm>
          <a:prstGeom prst="rect">
            <a:avLst/>
          </a:prstGeom>
        </p:spPr>
        <p:txBody>
          <a:bodyPr wrap="square">
            <a:spAutoFit/>
          </a:bodyPr>
          <a:lstStyle/>
          <a:p>
            <a:r>
              <a:rPr lang="en-US" sz="3600" b="1" dirty="0"/>
              <a:t>Why did Christ humble himself?</a:t>
            </a:r>
          </a:p>
          <a:p>
            <a:endParaRPr lang="en-US" sz="3600" b="1" dirty="0"/>
          </a:p>
          <a:p>
            <a:pPr algn="ctr"/>
            <a:r>
              <a:rPr lang="en-US" sz="4000" b="1" i="1" dirty="0"/>
              <a:t>“To redeem me, a lost and 	  condemned person”</a:t>
            </a:r>
          </a:p>
          <a:p>
            <a:endParaRPr lang="en-US" sz="4000" b="1" i="1" dirty="0"/>
          </a:p>
          <a:p>
            <a:pPr algn="ctr"/>
            <a:r>
              <a:rPr lang="en-US" sz="3600" b="1" i="1" dirty="0"/>
              <a:t>To Redeem:  To purchase for a price</a:t>
            </a:r>
          </a:p>
        </p:txBody>
      </p:sp>
    </p:spTree>
    <p:extLst>
      <p:ext uri="{BB962C8B-B14F-4D97-AF65-F5344CB8AC3E}">
        <p14:creationId xmlns:p14="http://schemas.microsoft.com/office/powerpoint/2010/main" val="92627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4" end="4"/>
                                            </p:txEl>
                                          </p:spTgt>
                                        </p:tgtEl>
                                        <p:attrNameLst>
                                          <p:attrName>style.visibility</p:attrName>
                                        </p:attrNameLst>
                                      </p:cBhvr>
                                      <p:to>
                                        <p:strVal val="visible"/>
                                      </p:to>
                                    </p:set>
                                    <p:animEffect transition="in" filter="fade">
                                      <p:cBhvr>
                                        <p:cTn id="1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61950"/>
            <a:ext cx="8305800" cy="4308872"/>
          </a:xfrm>
          <a:prstGeom prst="rect">
            <a:avLst/>
          </a:prstGeom>
          <a:noFill/>
        </p:spPr>
        <p:txBody>
          <a:bodyPr wrap="square" rtlCol="0">
            <a:spAutoFit/>
          </a:bodyPr>
          <a:lstStyle/>
          <a:p>
            <a:pPr algn="ctr"/>
            <a:r>
              <a:rPr lang="en-US" sz="4800" b="1" dirty="0"/>
              <a:t>What price did Christ pay </a:t>
            </a:r>
            <a:br>
              <a:rPr lang="en-US" sz="4800" b="1" dirty="0"/>
            </a:br>
            <a:r>
              <a:rPr lang="en-US" sz="4800" b="1" dirty="0"/>
              <a:t>to redeem you?</a:t>
            </a:r>
          </a:p>
          <a:p>
            <a:pPr algn="ctr"/>
            <a:endParaRPr lang="en-US" b="1" dirty="0"/>
          </a:p>
          <a:p>
            <a:pPr algn="ctr"/>
            <a:r>
              <a:rPr lang="en-US" sz="4000" b="1" i="1" dirty="0"/>
              <a:t>“…not with gold or silver, but with His holy, precious blood and with His innocent suffering and death.”</a:t>
            </a:r>
          </a:p>
        </p:txBody>
      </p:sp>
    </p:spTree>
    <p:extLst>
      <p:ext uri="{BB962C8B-B14F-4D97-AF65-F5344CB8AC3E}">
        <p14:creationId xmlns:p14="http://schemas.microsoft.com/office/powerpoint/2010/main" val="3346945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61950"/>
            <a:ext cx="8305800" cy="4170372"/>
          </a:xfrm>
          <a:prstGeom prst="rect">
            <a:avLst/>
          </a:prstGeom>
          <a:noFill/>
        </p:spPr>
        <p:txBody>
          <a:bodyPr wrap="square" rtlCol="0">
            <a:spAutoFit/>
          </a:bodyPr>
          <a:lstStyle/>
          <a:p>
            <a:pPr algn="ctr">
              <a:spcAft>
                <a:spcPts val="1800"/>
              </a:spcAft>
            </a:pPr>
            <a:r>
              <a:rPr lang="en-US" sz="4400" b="1" dirty="0"/>
              <a:t>What gifts does Jesus give to you through His redemption?</a:t>
            </a:r>
          </a:p>
          <a:p>
            <a:pPr marL="742950" indent="-742950">
              <a:spcAft>
                <a:spcPts val="1800"/>
              </a:spcAft>
              <a:buFont typeface="+mj-lt"/>
              <a:buAutoNum type="arabicPeriod"/>
            </a:pPr>
            <a:r>
              <a:rPr lang="en-US" sz="4400" b="1" i="1" dirty="0"/>
              <a:t>Forgiveness of Sins</a:t>
            </a:r>
          </a:p>
          <a:p>
            <a:pPr marL="742950" indent="-742950">
              <a:spcAft>
                <a:spcPts val="1800"/>
              </a:spcAft>
              <a:buFont typeface="+mj-lt"/>
              <a:buAutoNum type="arabicPeriod"/>
            </a:pPr>
            <a:r>
              <a:rPr lang="en-US" sz="4400" b="1" i="1" dirty="0"/>
              <a:t>Promise of Eternal Life</a:t>
            </a:r>
          </a:p>
          <a:p>
            <a:pPr marL="742950" indent="-742950">
              <a:spcAft>
                <a:spcPts val="1800"/>
              </a:spcAft>
              <a:buFont typeface="+mj-lt"/>
              <a:buAutoNum type="arabicPeriod"/>
            </a:pPr>
            <a:r>
              <a:rPr lang="en-US" sz="4400" b="1" i="1" dirty="0"/>
              <a:t>His Presence with us NOW</a:t>
            </a:r>
            <a:endParaRPr lang="en-US" sz="3600" b="1" i="1" dirty="0"/>
          </a:p>
        </p:txBody>
      </p:sp>
    </p:spTree>
    <p:extLst>
      <p:ext uri="{BB962C8B-B14F-4D97-AF65-F5344CB8AC3E}">
        <p14:creationId xmlns:p14="http://schemas.microsoft.com/office/powerpoint/2010/main" val="255400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352550"/>
            <a:ext cx="7620000" cy="2354491"/>
          </a:xfrm>
          <a:prstGeom prst="rect">
            <a:avLst/>
          </a:prstGeom>
          <a:noFill/>
        </p:spPr>
        <p:txBody>
          <a:bodyPr wrap="square" rtlCol="0">
            <a:spAutoFit/>
          </a:bodyPr>
          <a:lstStyle/>
          <a:p>
            <a:pPr algn="ctr">
              <a:spcAft>
                <a:spcPts val="1800"/>
              </a:spcAft>
            </a:pPr>
            <a:r>
              <a:rPr lang="en-US" sz="4400" b="1" dirty="0"/>
              <a:t>Summary Question:</a:t>
            </a:r>
          </a:p>
          <a:p>
            <a:pPr algn="ctr">
              <a:spcAft>
                <a:spcPts val="1800"/>
              </a:spcAft>
            </a:pPr>
            <a:r>
              <a:rPr lang="en-US" sz="4400" b="1" dirty="0"/>
              <a:t>What is Jesus’ work and why is it important to you?</a:t>
            </a:r>
            <a:endParaRPr lang="en-US" sz="3600" b="1" i="1" dirty="0"/>
          </a:p>
        </p:txBody>
      </p:sp>
    </p:spTree>
    <p:extLst>
      <p:ext uri="{BB962C8B-B14F-4D97-AF65-F5344CB8AC3E}">
        <p14:creationId xmlns:p14="http://schemas.microsoft.com/office/powerpoint/2010/main" val="1389365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33400" y="133350"/>
            <a:ext cx="8077200" cy="4800600"/>
          </a:xfrm>
          <a:prstGeom prst="rect">
            <a:avLst/>
          </a:prstGeom>
        </p:spPr>
        <p:txBody>
          <a:bodyPr vert="horz" lIns="91440" tIns="45720" rIns="91440" bIns="45720" rtlCol="0" anchor="ctr">
            <a:noAutofit/>
          </a:bodyPr>
          <a:lstStyle/>
          <a:p>
            <a:pPr algn="ctr">
              <a:spcAft>
                <a:spcPts val="1200"/>
              </a:spcAft>
            </a:pPr>
            <a:r>
              <a:rPr lang="en-US" sz="6600" b="1" dirty="0">
                <a:latin typeface="Segoe UI" panose="020B0502040204020203" pitchFamily="34" charset="0"/>
                <a:ea typeface="Segoe UI" panose="020B0502040204020203" pitchFamily="34" charset="0"/>
                <a:cs typeface="Segoe UI" panose="020B0502040204020203" pitchFamily="34" charset="0"/>
              </a:rPr>
              <a:t>Closing Prayer</a:t>
            </a:r>
            <a:endParaRPr lang="en-US" sz="6600" dirty="0"/>
          </a:p>
        </p:txBody>
      </p:sp>
    </p:spTree>
    <p:extLst>
      <p:ext uri="{BB962C8B-B14F-4D97-AF65-F5344CB8AC3E}">
        <p14:creationId xmlns:p14="http://schemas.microsoft.com/office/powerpoint/2010/main" val="2946506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990600" y="1428750"/>
            <a:ext cx="7315200" cy="3276600"/>
          </a:xfrm>
          <a:prstGeom prst="rect">
            <a:avLst/>
          </a:prstGeom>
        </p:spPr>
        <p:txBody>
          <a:bodyPr vert="horz" lIns="91440" tIns="45720" rIns="91440" bIns="45720" rtlCol="0">
            <a:normAutofit fontScale="92500"/>
          </a:bodyPr>
          <a:lstStyle/>
          <a:p>
            <a:pPr algn="ctr">
              <a:spcAft>
                <a:spcPts val="1200"/>
              </a:spcAft>
            </a:pPr>
            <a:r>
              <a:rPr lang="en-US" sz="4400" b="1" i="1" dirty="0"/>
              <a:t>What does your name mean?</a:t>
            </a:r>
          </a:p>
          <a:p>
            <a:pPr algn="ctr">
              <a:spcAft>
                <a:spcPts val="1200"/>
              </a:spcAft>
            </a:pPr>
            <a:r>
              <a:rPr lang="en-US" sz="4400" b="1" i="1" dirty="0"/>
              <a:t>Cory – God’s Peace</a:t>
            </a:r>
          </a:p>
          <a:p>
            <a:pPr algn="ctr">
              <a:spcAft>
                <a:spcPts val="1200"/>
              </a:spcAft>
            </a:pPr>
            <a:r>
              <a:rPr lang="en-US" sz="4400" b="1" i="1" dirty="0"/>
              <a:t>OR</a:t>
            </a:r>
          </a:p>
          <a:p>
            <a:pPr algn="ctr">
              <a:spcAft>
                <a:spcPts val="1200"/>
              </a:spcAft>
            </a:pPr>
            <a:r>
              <a:rPr lang="en-US" sz="4400" b="1" i="1" dirty="0"/>
              <a:t>Seething pool</a:t>
            </a:r>
          </a:p>
        </p:txBody>
      </p:sp>
      <p:sp>
        <p:nvSpPr>
          <p:cNvPr id="6" name="Title 1"/>
          <p:cNvSpPr txBox="1">
            <a:spLocks/>
          </p:cNvSpPr>
          <p:nvPr/>
        </p:nvSpPr>
        <p:spPr>
          <a:xfrm>
            <a:off x="457200" y="342900"/>
            <a:ext cx="8229600" cy="85725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800" b="1" i="1" dirty="0">
                <a:latin typeface="Segoe UI" panose="020B0502040204020203" pitchFamily="34" charset="0"/>
                <a:ea typeface="Segoe UI" panose="020B0502040204020203" pitchFamily="34" charset="0"/>
                <a:cs typeface="Segoe UI" panose="020B0502040204020203" pitchFamily="34" charset="0"/>
              </a:rPr>
              <a:t>What’s in a Name?</a:t>
            </a:r>
            <a:endParaRPr kumimoji="0" lang="en-US" sz="4800" b="1" i="1" u="none" strike="noStrike" kern="1200" cap="none" spc="0" normalizeH="0" baseline="0" noProof="0" dirty="0">
              <a:ln>
                <a:noFill/>
              </a:ln>
              <a:solidFill>
                <a:schemeClr val="tx1"/>
              </a:solidFill>
              <a:effectLst/>
              <a:uLnTx/>
              <a:uFillTx/>
              <a:latin typeface="Segoe UI" panose="020B0502040204020203" pitchFamily="34" charset="0"/>
              <a:ea typeface="Segoe UI" panose="020B0502040204020203" pitchFamily="34" charset="0"/>
              <a:cs typeface="Segoe UI" panose="020B05020402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4018" y="438150"/>
            <a:ext cx="8610600" cy="4114800"/>
          </a:xfrm>
          <a:prstGeom prst="rect">
            <a:avLst/>
          </a:prstGeom>
        </p:spPr>
        <p:txBody>
          <a:bodyPr vert="horz" lIns="91440" tIns="45720" rIns="91440" bIns="45720" rtlCol="0">
            <a:normAutofit fontScale="92500" lnSpcReduction="10000"/>
          </a:bodyPr>
          <a:lstStyle/>
          <a:p>
            <a:pPr algn="ctr">
              <a:spcAft>
                <a:spcPts val="2400"/>
              </a:spcAft>
            </a:pPr>
            <a:r>
              <a:rPr lang="en-US" sz="4400" b="1" i="1" dirty="0"/>
              <a:t>What does the name Jesus mean?  </a:t>
            </a:r>
          </a:p>
          <a:p>
            <a:pPr algn="ctr">
              <a:spcAft>
                <a:spcPts val="2400"/>
              </a:spcAft>
            </a:pPr>
            <a:r>
              <a:rPr lang="en-US" sz="3900" b="1" dirty="0"/>
              <a:t>And she will have a son, and you are to name him Jesus, for he will save his people from their sins.</a:t>
            </a:r>
            <a:br>
              <a:rPr lang="en-US" sz="3900" b="1" dirty="0"/>
            </a:br>
            <a:r>
              <a:rPr lang="en-US" sz="3900" b="1" dirty="0"/>
              <a:t> </a:t>
            </a:r>
            <a:r>
              <a:rPr lang="en-US" sz="3900" b="1" i="1" dirty="0"/>
              <a:t> Matthew 1:21</a:t>
            </a:r>
          </a:p>
          <a:p>
            <a:pPr algn="ctr">
              <a:spcAft>
                <a:spcPts val="2400"/>
              </a:spcAft>
            </a:pPr>
            <a:r>
              <a:rPr lang="en-US" sz="5200" b="1" dirty="0"/>
              <a:t>“The Lord Saves”</a:t>
            </a:r>
          </a:p>
        </p:txBody>
      </p:sp>
    </p:spTree>
    <p:extLst>
      <p:ext uri="{BB962C8B-B14F-4D97-AF65-F5344CB8AC3E}">
        <p14:creationId xmlns:p14="http://schemas.microsoft.com/office/powerpoint/2010/main" val="305572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4018" y="438150"/>
            <a:ext cx="8610600" cy="4648200"/>
          </a:xfrm>
          <a:prstGeom prst="rect">
            <a:avLst/>
          </a:prstGeom>
        </p:spPr>
        <p:txBody>
          <a:bodyPr vert="horz" lIns="91440" tIns="45720" rIns="91440" bIns="45720" rtlCol="0">
            <a:normAutofit fontScale="70000" lnSpcReduction="20000"/>
          </a:bodyPr>
          <a:lstStyle/>
          <a:p>
            <a:pPr algn="ctr">
              <a:spcAft>
                <a:spcPts val="2400"/>
              </a:spcAft>
            </a:pPr>
            <a:r>
              <a:rPr lang="en-US" sz="5700" b="1" i="1" dirty="0"/>
              <a:t>What does the name Christ mean?  </a:t>
            </a:r>
          </a:p>
          <a:p>
            <a:pPr>
              <a:lnSpc>
                <a:spcPct val="120000"/>
              </a:lnSpc>
              <a:spcAft>
                <a:spcPts val="2400"/>
              </a:spcAft>
            </a:pPr>
            <a:r>
              <a:rPr lang="en-US" sz="4000" b="1" dirty="0"/>
              <a:t>The Spirit of the Sovereign Lord is upon me,</a:t>
            </a:r>
            <a:br>
              <a:rPr lang="en-US" sz="4000" b="1" dirty="0"/>
            </a:br>
            <a:r>
              <a:rPr lang="en-US" sz="4000" b="1" dirty="0"/>
              <a:t>    for </a:t>
            </a:r>
            <a:r>
              <a:rPr lang="en-US" sz="4000" b="1" i="1" dirty="0"/>
              <a:t>the Lord has anointed me</a:t>
            </a:r>
            <a:br>
              <a:rPr lang="en-US" sz="4000" b="1" dirty="0"/>
            </a:br>
            <a:r>
              <a:rPr lang="en-US" sz="4000" b="1" dirty="0"/>
              <a:t>    to bring good news to the poor.</a:t>
            </a:r>
            <a:br>
              <a:rPr lang="en-US" sz="4000" b="1" dirty="0"/>
            </a:br>
            <a:r>
              <a:rPr lang="en-US" sz="4000" b="1" dirty="0"/>
              <a:t>He has sent me to comfort the brokenhearted</a:t>
            </a:r>
            <a:br>
              <a:rPr lang="en-US" sz="4000" b="1" dirty="0"/>
            </a:br>
            <a:r>
              <a:rPr lang="en-US" sz="4000" b="1" dirty="0"/>
              <a:t>    and to proclaim that captives will be released</a:t>
            </a:r>
            <a:br>
              <a:rPr lang="en-US" sz="4000" b="1" dirty="0"/>
            </a:br>
            <a:r>
              <a:rPr lang="en-US" sz="4000" b="1" dirty="0"/>
              <a:t>    and prisoners will be freed.</a:t>
            </a:r>
            <a:r>
              <a:rPr lang="en-US" sz="3900" b="1" dirty="0"/>
              <a:t> </a:t>
            </a:r>
            <a:r>
              <a:rPr lang="en-US" sz="3900" b="1" i="1" dirty="0"/>
              <a:t>             Isaiah 61:1</a:t>
            </a:r>
          </a:p>
          <a:p>
            <a:pPr algn="ctr">
              <a:spcAft>
                <a:spcPts val="2400"/>
              </a:spcAft>
            </a:pPr>
            <a:r>
              <a:rPr lang="en-US" sz="5200" b="1" dirty="0"/>
              <a:t>“The Anointed One”</a:t>
            </a:r>
          </a:p>
        </p:txBody>
      </p:sp>
    </p:spTree>
    <p:extLst>
      <p:ext uri="{BB962C8B-B14F-4D97-AF65-F5344CB8AC3E}">
        <p14:creationId xmlns:p14="http://schemas.microsoft.com/office/powerpoint/2010/main" val="4086836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8458200" cy="830997"/>
          </a:xfrm>
          <a:prstGeom prst="rect">
            <a:avLst/>
          </a:prstGeom>
          <a:noFill/>
        </p:spPr>
        <p:txBody>
          <a:bodyPr wrap="square" rtlCol="0">
            <a:spAutoFit/>
          </a:bodyPr>
          <a:lstStyle/>
          <a:p>
            <a:pPr algn="ctr"/>
            <a:r>
              <a:rPr lang="en-US" sz="4800" b="1" i="1" dirty="0"/>
              <a:t>Jesus is true God because:</a:t>
            </a:r>
          </a:p>
        </p:txBody>
      </p:sp>
      <p:sp>
        <p:nvSpPr>
          <p:cNvPr id="4" name="TextBox 3"/>
          <p:cNvSpPr txBox="1"/>
          <p:nvPr/>
        </p:nvSpPr>
        <p:spPr>
          <a:xfrm>
            <a:off x="571500" y="1428750"/>
            <a:ext cx="8077200" cy="3000821"/>
          </a:xfrm>
          <a:prstGeom prst="rect">
            <a:avLst/>
          </a:prstGeom>
          <a:noFill/>
        </p:spPr>
        <p:txBody>
          <a:bodyPr wrap="square" rtlCol="0">
            <a:spAutoFit/>
          </a:bodyPr>
          <a:lstStyle/>
          <a:p>
            <a:pPr marL="742950" lvl="2" indent="-742950">
              <a:spcAft>
                <a:spcPts val="1800"/>
              </a:spcAft>
              <a:buFontTx/>
              <a:buAutoNum type="arabicPeriod"/>
            </a:pPr>
            <a:r>
              <a:rPr lang="en-US" sz="3600" b="1" dirty="0"/>
              <a:t>Is called God in the Bible</a:t>
            </a:r>
          </a:p>
          <a:p>
            <a:pPr marL="742950" lvl="2" indent="-742950">
              <a:spcAft>
                <a:spcPts val="1800"/>
              </a:spcAft>
              <a:buFontTx/>
              <a:buAutoNum type="arabicPeriod" startAt="2"/>
            </a:pPr>
            <a:r>
              <a:rPr lang="en-US" sz="3600" b="1" dirty="0"/>
              <a:t>Has divine attributes</a:t>
            </a:r>
          </a:p>
          <a:p>
            <a:pPr marL="742950" lvl="2" indent="-742950">
              <a:spcAft>
                <a:spcPts val="1800"/>
              </a:spcAft>
              <a:buFontTx/>
              <a:buAutoNum type="arabicPeriod" startAt="3"/>
            </a:pPr>
            <a:r>
              <a:rPr lang="en-US" sz="3600" b="1" dirty="0"/>
              <a:t>Does divine works</a:t>
            </a:r>
          </a:p>
          <a:p>
            <a:pPr marL="742950" lvl="2" indent="-742950">
              <a:spcAft>
                <a:spcPts val="1800"/>
              </a:spcAft>
              <a:buAutoNum type="arabicPeriod" startAt="4"/>
            </a:pPr>
            <a:r>
              <a:rPr lang="en-US" sz="3600" b="1" dirty="0"/>
              <a:t>Receives divine honor and glory.</a:t>
            </a:r>
            <a:endParaRPr lang="en-US" sz="1000" b="1" dirty="0"/>
          </a:p>
        </p:txBody>
      </p:sp>
    </p:spTree>
    <p:extLst>
      <p:ext uri="{BB962C8B-B14F-4D97-AF65-F5344CB8AC3E}">
        <p14:creationId xmlns:p14="http://schemas.microsoft.com/office/powerpoint/2010/main" val="350257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81000"/>
            <a:ext cx="8458200" cy="830997"/>
          </a:xfrm>
          <a:prstGeom prst="rect">
            <a:avLst/>
          </a:prstGeom>
          <a:noFill/>
        </p:spPr>
        <p:txBody>
          <a:bodyPr wrap="square" rtlCol="0">
            <a:spAutoFit/>
          </a:bodyPr>
          <a:lstStyle/>
          <a:p>
            <a:pPr algn="ctr"/>
            <a:r>
              <a:rPr lang="en-US" sz="4800" b="1" i="1" dirty="0"/>
              <a:t>Jesus is true God because:</a:t>
            </a:r>
          </a:p>
        </p:txBody>
      </p:sp>
      <p:sp>
        <p:nvSpPr>
          <p:cNvPr id="4" name="TextBox 3"/>
          <p:cNvSpPr txBox="1"/>
          <p:nvPr/>
        </p:nvSpPr>
        <p:spPr>
          <a:xfrm>
            <a:off x="571500" y="1352550"/>
            <a:ext cx="8267700" cy="3631763"/>
          </a:xfrm>
          <a:prstGeom prst="rect">
            <a:avLst/>
          </a:prstGeom>
          <a:noFill/>
        </p:spPr>
        <p:txBody>
          <a:bodyPr wrap="square" rtlCol="0">
            <a:spAutoFit/>
          </a:bodyPr>
          <a:lstStyle/>
          <a:p>
            <a:pPr marL="742950" lvl="2" indent="-742950">
              <a:spcAft>
                <a:spcPts val="1200"/>
              </a:spcAft>
              <a:buFontTx/>
              <a:buAutoNum type="arabicPeriod"/>
            </a:pPr>
            <a:r>
              <a:rPr lang="en-US" sz="4000" b="1" dirty="0"/>
              <a:t>Scripture call Him man.</a:t>
            </a:r>
          </a:p>
          <a:p>
            <a:pPr marL="742950" indent="-742950">
              <a:spcAft>
                <a:spcPts val="1200"/>
              </a:spcAft>
              <a:buAutoNum type="arabicPeriod" startAt="2"/>
            </a:pPr>
            <a:r>
              <a:rPr lang="en-US" sz="4000" b="1" dirty="0"/>
              <a:t>He was born of a woman.</a:t>
            </a:r>
          </a:p>
          <a:p>
            <a:pPr marL="742950" indent="-742950">
              <a:spcAft>
                <a:spcPts val="1200"/>
              </a:spcAft>
              <a:buAutoNum type="arabicPeriod" startAt="2"/>
            </a:pPr>
            <a:r>
              <a:rPr lang="en-US" sz="4000" b="1" dirty="0"/>
              <a:t>He has a human body.</a:t>
            </a:r>
          </a:p>
          <a:p>
            <a:pPr marL="742950" indent="-742950">
              <a:spcAft>
                <a:spcPts val="1200"/>
              </a:spcAft>
              <a:buAutoNum type="arabicPeriod" startAt="2"/>
            </a:pPr>
            <a:r>
              <a:rPr lang="en-US" sz="4000" b="1" dirty="0"/>
              <a:t>He had human feelings and actions.</a:t>
            </a:r>
          </a:p>
        </p:txBody>
      </p:sp>
    </p:spTree>
    <p:extLst>
      <p:ext uri="{BB962C8B-B14F-4D97-AF65-F5344CB8AC3E}">
        <p14:creationId xmlns:p14="http://schemas.microsoft.com/office/powerpoint/2010/main" val="171513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84018" y="285750"/>
            <a:ext cx="8610600" cy="4648200"/>
          </a:xfrm>
          <a:prstGeom prst="rect">
            <a:avLst/>
          </a:prstGeom>
        </p:spPr>
        <p:txBody>
          <a:bodyPr vert="horz" lIns="91440" tIns="45720" rIns="91440" bIns="45720" rtlCol="0">
            <a:normAutofit fontScale="92500" lnSpcReduction="20000"/>
          </a:bodyPr>
          <a:lstStyle/>
          <a:p>
            <a:pPr algn="ctr">
              <a:spcAft>
                <a:spcPts val="2400"/>
              </a:spcAft>
            </a:pPr>
            <a:r>
              <a:rPr lang="en-US" sz="5700" b="1" i="1" dirty="0"/>
              <a:t>The 2 Natures of Christ</a:t>
            </a:r>
          </a:p>
          <a:p>
            <a:pPr algn="ctr">
              <a:lnSpc>
                <a:spcPct val="120000"/>
              </a:lnSpc>
              <a:spcAft>
                <a:spcPts val="2400"/>
              </a:spcAft>
            </a:pPr>
            <a:r>
              <a:rPr lang="en-US" sz="4000" b="1" dirty="0"/>
              <a:t>So the Word became human and made his home among us. He was full of unfailing love and faithfulness. And we have seen his glory, the glory of the Father’s one and only Son.   John 1:14</a:t>
            </a:r>
            <a:endParaRPr lang="en-US" sz="3900" b="1" i="1" dirty="0"/>
          </a:p>
        </p:txBody>
      </p:sp>
    </p:spTree>
    <p:extLst>
      <p:ext uri="{BB962C8B-B14F-4D97-AF65-F5344CB8AC3E}">
        <p14:creationId xmlns:p14="http://schemas.microsoft.com/office/powerpoint/2010/main" val="3761601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361950"/>
            <a:ext cx="7543800" cy="1323439"/>
          </a:xfrm>
          <a:prstGeom prst="rect">
            <a:avLst/>
          </a:prstGeom>
          <a:noFill/>
        </p:spPr>
        <p:txBody>
          <a:bodyPr wrap="square" rtlCol="0">
            <a:spAutoFit/>
          </a:bodyPr>
          <a:lstStyle/>
          <a:p>
            <a:pPr algn="ctr"/>
            <a:r>
              <a:rPr lang="en-US" sz="4000" b="1" dirty="0"/>
              <a:t>Why was it necessary for our Savior to be true man?</a:t>
            </a:r>
            <a:endParaRPr lang="en-US" sz="4000" b="1" i="1" dirty="0"/>
          </a:p>
        </p:txBody>
      </p:sp>
      <p:sp>
        <p:nvSpPr>
          <p:cNvPr id="3" name="TextBox 2"/>
          <p:cNvSpPr txBox="1"/>
          <p:nvPr/>
        </p:nvSpPr>
        <p:spPr>
          <a:xfrm>
            <a:off x="457200" y="1809750"/>
            <a:ext cx="8382000" cy="2908489"/>
          </a:xfrm>
          <a:prstGeom prst="rect">
            <a:avLst/>
          </a:prstGeom>
          <a:noFill/>
        </p:spPr>
        <p:txBody>
          <a:bodyPr wrap="square" rtlCol="0">
            <a:spAutoFit/>
          </a:bodyPr>
          <a:lstStyle/>
          <a:p>
            <a:r>
              <a:rPr lang="en-US" sz="3200" b="1" i="1" dirty="0"/>
              <a:t>1.  To obey the law in our place   			(Active Obedience).</a:t>
            </a:r>
          </a:p>
          <a:p>
            <a:endParaRPr lang="en-US" sz="1100" b="1" i="1" dirty="0"/>
          </a:p>
          <a:p>
            <a:pPr marL="742950" indent="-742950">
              <a:buAutoNum type="arabicPeriod" startAt="2"/>
            </a:pPr>
            <a:r>
              <a:rPr lang="en-US" sz="3200" b="1" i="1" dirty="0"/>
              <a:t>To suffer  and die for us because we couldn’t obey the law 				(Passive Obedience).</a:t>
            </a:r>
          </a:p>
          <a:p>
            <a:endParaRPr lang="en-US" sz="1100" b="1" i="1" dirty="0"/>
          </a:p>
        </p:txBody>
      </p:sp>
    </p:spTree>
    <p:extLst>
      <p:ext uri="{BB962C8B-B14F-4D97-AF65-F5344CB8AC3E}">
        <p14:creationId xmlns:p14="http://schemas.microsoft.com/office/powerpoint/2010/main" val="204220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38150"/>
            <a:ext cx="7543800" cy="1323439"/>
          </a:xfrm>
          <a:prstGeom prst="rect">
            <a:avLst/>
          </a:prstGeom>
          <a:noFill/>
        </p:spPr>
        <p:txBody>
          <a:bodyPr wrap="square" rtlCol="0">
            <a:spAutoFit/>
          </a:bodyPr>
          <a:lstStyle/>
          <a:p>
            <a:pPr algn="ctr"/>
            <a:r>
              <a:rPr lang="en-US" sz="4000" b="1" dirty="0"/>
              <a:t>Why was it necessary for our Savior to be true God?</a:t>
            </a:r>
            <a:endParaRPr lang="en-US" sz="4000" b="1" i="1" dirty="0"/>
          </a:p>
        </p:txBody>
      </p:sp>
      <p:sp>
        <p:nvSpPr>
          <p:cNvPr id="3" name="TextBox 2"/>
          <p:cNvSpPr txBox="1"/>
          <p:nvPr/>
        </p:nvSpPr>
        <p:spPr>
          <a:xfrm>
            <a:off x="457200" y="2306181"/>
            <a:ext cx="8382000" cy="2231380"/>
          </a:xfrm>
          <a:prstGeom prst="rect">
            <a:avLst/>
          </a:prstGeom>
          <a:noFill/>
        </p:spPr>
        <p:txBody>
          <a:bodyPr wrap="square" rtlCol="0">
            <a:spAutoFit/>
          </a:bodyPr>
          <a:lstStyle/>
          <a:p>
            <a:pPr marL="742950" indent="-742950"/>
            <a:r>
              <a:rPr lang="en-US" sz="3200" b="1" i="1" dirty="0"/>
              <a:t>1.	So His life, suffering, &amp; death might be a great enough ransom for all people.</a:t>
            </a:r>
          </a:p>
          <a:p>
            <a:endParaRPr lang="en-US" sz="1100" b="1" i="1" dirty="0"/>
          </a:p>
          <a:p>
            <a:pPr marL="742950" indent="-742950"/>
            <a:r>
              <a:rPr lang="en-US" sz="3200" b="1" i="1" dirty="0"/>
              <a:t>2.	So He could overcome death and the devil for us.</a:t>
            </a:r>
          </a:p>
        </p:txBody>
      </p:sp>
    </p:spTree>
    <p:extLst>
      <p:ext uri="{BB962C8B-B14F-4D97-AF65-F5344CB8AC3E}">
        <p14:creationId xmlns:p14="http://schemas.microsoft.com/office/powerpoint/2010/main" val="97201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2111</TotalTime>
  <Words>569</Words>
  <Application>Microsoft Office PowerPoint</Application>
  <PresentationFormat>On-screen Show (16:9)</PresentationFormat>
  <Paragraphs>71</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Segoe Print</vt:lpstr>
      <vt:lpstr>Segoe 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PastorCory</dc:creator>
  <cp:lastModifiedBy>Tracy Buzynski</cp:lastModifiedBy>
  <cp:revision>63</cp:revision>
  <cp:lastPrinted>2019-11-20T20:07:37Z</cp:lastPrinted>
  <dcterms:created xsi:type="dcterms:W3CDTF">2009-04-01T21:28:05Z</dcterms:created>
  <dcterms:modified xsi:type="dcterms:W3CDTF">2021-11-03T19:20:55Z</dcterms:modified>
</cp:coreProperties>
</file>